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3"/>
  </p:notesMasterIdLst>
  <p:sldIdLst>
    <p:sldId id="1223" r:id="rId2"/>
    <p:sldId id="1219" r:id="rId3"/>
    <p:sldId id="1224" r:id="rId4"/>
    <p:sldId id="1229" r:id="rId5"/>
    <p:sldId id="1230" r:id="rId6"/>
    <p:sldId id="1231" r:id="rId7"/>
    <p:sldId id="1232" r:id="rId8"/>
    <p:sldId id="1233" r:id="rId9"/>
    <p:sldId id="1234" r:id="rId10"/>
    <p:sldId id="1253" r:id="rId11"/>
    <p:sldId id="1235" r:id="rId12"/>
    <p:sldId id="1236" r:id="rId13"/>
    <p:sldId id="1237" r:id="rId14"/>
    <p:sldId id="1238" r:id="rId15"/>
    <p:sldId id="1242" r:id="rId16"/>
    <p:sldId id="1243" r:id="rId17"/>
    <p:sldId id="1244" r:id="rId18"/>
    <p:sldId id="1245" r:id="rId19"/>
    <p:sldId id="1246" r:id="rId20"/>
    <p:sldId id="1247" r:id="rId21"/>
    <p:sldId id="1248" r:id="rId22"/>
    <p:sldId id="1249" r:id="rId23"/>
    <p:sldId id="1250" r:id="rId24"/>
    <p:sldId id="1251" r:id="rId25"/>
    <p:sldId id="1252" r:id="rId26"/>
    <p:sldId id="1240" r:id="rId27"/>
    <p:sldId id="1254" r:id="rId28"/>
    <p:sldId id="1241" r:id="rId29"/>
    <p:sldId id="1239" r:id="rId30"/>
    <p:sldId id="1222" r:id="rId31"/>
    <p:sldId id="1255" r:id="rId32"/>
  </p:sldIdLst>
  <p:sldSz cx="12192000" cy="6858000"/>
  <p:notesSz cx="6858000" cy="9144000"/>
  <p:embeddedFontLst>
    <p:embeddedFont>
      <p:font typeface="Calibri" panose="020F0502020204030204" pitchFamily="34" charset="0"/>
      <p:regular r:id="rId34"/>
      <p:bold r:id="rId35"/>
      <p:italic r:id="rId36"/>
      <p:boldItalic r:id="rId37"/>
    </p:embeddedFont>
    <p:embeddedFont>
      <p:font typeface="Calibri Light" panose="020F0302020204030204" pitchFamily="34" charset="0"/>
      <p:regular r:id="rId38"/>
      <p:italic r:id="rId39"/>
    </p:embeddedFont>
    <p:embeddedFont>
      <p:font typeface="Montserrat" panose="020B0604020202020204" charset="0"/>
      <p:regular r:id="rId40"/>
      <p:bold r:id="rId41"/>
      <p:italic r:id="rId42"/>
      <p:boldItalic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99"/>
    <a:srgbClr val="B3CD17"/>
    <a:srgbClr val="0082C4"/>
    <a:srgbClr val="F68A2B"/>
    <a:srgbClr val="007EC7"/>
    <a:srgbClr val="F0F0F0"/>
    <a:srgbClr val="F8F8F8"/>
    <a:srgbClr val="FFFFFF"/>
    <a:srgbClr val="ED9451"/>
    <a:srgbClr val="1685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469DDD-A01F-425C-86E8-0F33494277FB}" v="18" dt="2021-06-30T15:57:16.5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94249" autoAdjust="0"/>
  </p:normalViewPr>
  <p:slideViewPr>
    <p:cSldViewPr snapToGrid="0">
      <p:cViewPr varScale="1">
        <p:scale>
          <a:sx n="104" d="100"/>
          <a:sy n="104" d="100"/>
        </p:scale>
        <p:origin x="138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rAnshika Sharma" userId="ffe8966a8058fbae" providerId="LiveId" clId="{9D469DDD-A01F-425C-86E8-0F33494277FB}"/>
    <pc:docChg chg="undo redo custSel delSld modSld">
      <pc:chgData name="DrAnshika Sharma" userId="ffe8966a8058fbae" providerId="LiveId" clId="{9D469DDD-A01F-425C-86E8-0F33494277FB}" dt="2021-06-30T16:03:41.393" v="738" actId="1076"/>
      <pc:docMkLst>
        <pc:docMk/>
      </pc:docMkLst>
      <pc:sldChg chg="addSp delSp modSp mod">
        <pc:chgData name="DrAnshika Sharma" userId="ffe8966a8058fbae" providerId="LiveId" clId="{9D469DDD-A01F-425C-86E8-0F33494277FB}" dt="2021-06-30T16:03:41.393" v="738" actId="1076"/>
        <pc:sldMkLst>
          <pc:docMk/>
          <pc:sldMk cId="88446291" sldId="1222"/>
        </pc:sldMkLst>
        <pc:spChg chg="add del mod">
          <ac:chgData name="DrAnshika Sharma" userId="ffe8966a8058fbae" providerId="LiveId" clId="{9D469DDD-A01F-425C-86E8-0F33494277FB}" dt="2021-06-30T15:56:51.849" v="717" actId="767"/>
          <ac:spMkLst>
            <pc:docMk/>
            <pc:sldMk cId="88446291" sldId="1222"/>
            <ac:spMk id="2" creationId="{CD7D3EB9-DA7C-4B4A-A8BD-3DB8108C592E}"/>
          </ac:spMkLst>
        </pc:spChg>
        <pc:spChg chg="mod">
          <ac:chgData name="DrAnshika Sharma" userId="ffe8966a8058fbae" providerId="LiveId" clId="{9D469DDD-A01F-425C-86E8-0F33494277FB}" dt="2021-06-30T15:56:50.156" v="716" actId="20577"/>
          <ac:spMkLst>
            <pc:docMk/>
            <pc:sldMk cId="88446291" sldId="1222"/>
            <ac:spMk id="3" creationId="{F8CF9C52-B467-496F-B0B9-E05F589F21B3}"/>
          </ac:spMkLst>
        </pc:spChg>
        <pc:picChg chg="mod">
          <ac:chgData name="DrAnshika Sharma" userId="ffe8966a8058fbae" providerId="LiveId" clId="{9D469DDD-A01F-425C-86E8-0F33494277FB}" dt="2021-06-30T16:03:41.393" v="738" actId="1076"/>
          <ac:picMkLst>
            <pc:docMk/>
            <pc:sldMk cId="88446291" sldId="1222"/>
            <ac:picMk id="37" creationId="{028C19A9-810C-4C90-AE4C-B0BA83344554}"/>
          </ac:picMkLst>
        </pc:picChg>
      </pc:sldChg>
      <pc:sldChg chg="modSp mod">
        <pc:chgData name="DrAnshika Sharma" userId="ffe8966a8058fbae" providerId="LiveId" clId="{9D469DDD-A01F-425C-86E8-0F33494277FB}" dt="2021-06-30T14:06:31.205" v="2" actId="1076"/>
        <pc:sldMkLst>
          <pc:docMk/>
          <pc:sldMk cId="3046790227" sldId="1234"/>
        </pc:sldMkLst>
        <pc:spChg chg="mod">
          <ac:chgData name="DrAnshika Sharma" userId="ffe8966a8058fbae" providerId="LiveId" clId="{9D469DDD-A01F-425C-86E8-0F33494277FB}" dt="2021-06-30T14:06:31.205" v="2" actId="1076"/>
          <ac:spMkLst>
            <pc:docMk/>
            <pc:sldMk cId="3046790227" sldId="1234"/>
            <ac:spMk id="4" creationId="{39CC25D5-837D-40CE-B8A3-DEEFEB115C4D}"/>
          </ac:spMkLst>
        </pc:spChg>
      </pc:sldChg>
      <pc:sldChg chg="modSp mod">
        <pc:chgData name="DrAnshika Sharma" userId="ffe8966a8058fbae" providerId="LiveId" clId="{9D469DDD-A01F-425C-86E8-0F33494277FB}" dt="2021-06-30T15:58:52.582" v="727" actId="5793"/>
        <pc:sldMkLst>
          <pc:docMk/>
          <pc:sldMk cId="928811756" sldId="1236"/>
        </pc:sldMkLst>
        <pc:spChg chg="mod">
          <ac:chgData name="DrAnshika Sharma" userId="ffe8966a8058fbae" providerId="LiveId" clId="{9D469DDD-A01F-425C-86E8-0F33494277FB}" dt="2021-06-30T15:58:52.582" v="727" actId="5793"/>
          <ac:spMkLst>
            <pc:docMk/>
            <pc:sldMk cId="928811756" sldId="1236"/>
            <ac:spMk id="4" creationId="{69160131-3996-41B0-87A6-84A8A44F0EC3}"/>
          </ac:spMkLst>
        </pc:spChg>
      </pc:sldChg>
      <pc:sldChg chg="modSp mod">
        <pc:chgData name="DrAnshika Sharma" userId="ffe8966a8058fbae" providerId="LiveId" clId="{9D469DDD-A01F-425C-86E8-0F33494277FB}" dt="2021-06-30T15:58:59.549" v="728" actId="123"/>
        <pc:sldMkLst>
          <pc:docMk/>
          <pc:sldMk cId="2862977125" sldId="1238"/>
        </pc:sldMkLst>
        <pc:spChg chg="mod">
          <ac:chgData name="DrAnshika Sharma" userId="ffe8966a8058fbae" providerId="LiveId" clId="{9D469DDD-A01F-425C-86E8-0F33494277FB}" dt="2021-06-30T15:58:59.549" v="728" actId="123"/>
          <ac:spMkLst>
            <pc:docMk/>
            <pc:sldMk cId="2862977125" sldId="1238"/>
            <ac:spMk id="4" creationId="{A1882C3E-0385-440E-9B8E-24EF2A02565C}"/>
          </ac:spMkLst>
        </pc:spChg>
      </pc:sldChg>
      <pc:sldChg chg="addSp modSp mod">
        <pc:chgData name="DrAnshika Sharma" userId="ffe8966a8058fbae" providerId="LiveId" clId="{9D469DDD-A01F-425C-86E8-0F33494277FB}" dt="2021-06-30T15:55:26.744" v="699" actId="1076"/>
        <pc:sldMkLst>
          <pc:docMk/>
          <pc:sldMk cId="3175200930" sldId="1240"/>
        </pc:sldMkLst>
        <pc:spChg chg="add mod">
          <ac:chgData name="DrAnshika Sharma" userId="ffe8966a8058fbae" providerId="LiveId" clId="{9D469DDD-A01F-425C-86E8-0F33494277FB}" dt="2021-06-30T15:24:27.651" v="173" actId="114"/>
          <ac:spMkLst>
            <pc:docMk/>
            <pc:sldMk cId="3175200930" sldId="1240"/>
            <ac:spMk id="4" creationId="{30DF4D3B-6856-47B6-8D20-20B1AABEF805}"/>
          </ac:spMkLst>
        </pc:spChg>
        <pc:spChg chg="add mod">
          <ac:chgData name="DrAnshika Sharma" userId="ffe8966a8058fbae" providerId="LiveId" clId="{9D469DDD-A01F-425C-86E8-0F33494277FB}" dt="2021-06-30T15:39:56.470" v="633" actId="20577"/>
          <ac:spMkLst>
            <pc:docMk/>
            <pc:sldMk cId="3175200930" sldId="1240"/>
            <ac:spMk id="5" creationId="{D82838CF-8C6B-4509-A50D-434AC0E0016B}"/>
          </ac:spMkLst>
        </pc:spChg>
        <pc:picChg chg="add mod">
          <ac:chgData name="DrAnshika Sharma" userId="ffe8966a8058fbae" providerId="LiveId" clId="{9D469DDD-A01F-425C-86E8-0F33494277FB}" dt="2021-06-30T15:55:26.744" v="699" actId="1076"/>
          <ac:picMkLst>
            <pc:docMk/>
            <pc:sldMk cId="3175200930" sldId="1240"/>
            <ac:picMk id="3" creationId="{7858DD6D-7031-4D74-915A-7C97F1F51EC5}"/>
          </ac:picMkLst>
        </pc:picChg>
      </pc:sldChg>
      <pc:sldChg chg="modSp mod">
        <pc:chgData name="DrAnshika Sharma" userId="ffe8966a8058fbae" providerId="LiveId" clId="{9D469DDD-A01F-425C-86E8-0F33494277FB}" dt="2021-06-30T15:43:58.948" v="651" actId="1076"/>
        <pc:sldMkLst>
          <pc:docMk/>
          <pc:sldMk cId="245863604" sldId="1241"/>
        </pc:sldMkLst>
        <pc:spChg chg="mod">
          <ac:chgData name="DrAnshika Sharma" userId="ffe8966a8058fbae" providerId="LiveId" clId="{9D469DDD-A01F-425C-86E8-0F33494277FB}" dt="2021-06-30T15:43:58.948" v="651" actId="1076"/>
          <ac:spMkLst>
            <pc:docMk/>
            <pc:sldMk cId="245863604" sldId="1241"/>
            <ac:spMk id="5" creationId="{72936F09-0557-4575-BB63-76F8D1AC6AF1}"/>
          </ac:spMkLst>
        </pc:spChg>
      </pc:sldChg>
      <pc:sldChg chg="modSp mod">
        <pc:chgData name="DrAnshika Sharma" userId="ffe8966a8058fbae" providerId="LiveId" clId="{9D469DDD-A01F-425C-86E8-0F33494277FB}" dt="2021-06-30T15:59:04.805" v="729" actId="123"/>
        <pc:sldMkLst>
          <pc:docMk/>
          <pc:sldMk cId="2906696065" sldId="1242"/>
        </pc:sldMkLst>
        <pc:spChg chg="mod">
          <ac:chgData name="DrAnshika Sharma" userId="ffe8966a8058fbae" providerId="LiveId" clId="{9D469DDD-A01F-425C-86E8-0F33494277FB}" dt="2021-06-30T15:59:04.805" v="729" actId="123"/>
          <ac:spMkLst>
            <pc:docMk/>
            <pc:sldMk cId="2906696065" sldId="1242"/>
            <ac:spMk id="4" creationId="{3639DBA1-A142-484F-B035-76EC5D3DD803}"/>
          </ac:spMkLst>
        </pc:spChg>
      </pc:sldChg>
      <pc:sldChg chg="modSp mod">
        <pc:chgData name="DrAnshika Sharma" userId="ffe8966a8058fbae" providerId="LiveId" clId="{9D469DDD-A01F-425C-86E8-0F33494277FB}" dt="2021-06-30T15:59:09.605" v="730" actId="123"/>
        <pc:sldMkLst>
          <pc:docMk/>
          <pc:sldMk cId="3968529478" sldId="1243"/>
        </pc:sldMkLst>
        <pc:spChg chg="mod">
          <ac:chgData name="DrAnshika Sharma" userId="ffe8966a8058fbae" providerId="LiveId" clId="{9D469DDD-A01F-425C-86E8-0F33494277FB}" dt="2021-06-30T15:59:09.605" v="730" actId="123"/>
          <ac:spMkLst>
            <pc:docMk/>
            <pc:sldMk cId="3968529478" sldId="1243"/>
            <ac:spMk id="4" creationId="{E4D4292E-7D41-4334-B6DE-74827E5DF99D}"/>
          </ac:spMkLst>
        </pc:spChg>
      </pc:sldChg>
      <pc:sldChg chg="modSp mod">
        <pc:chgData name="DrAnshika Sharma" userId="ffe8966a8058fbae" providerId="LiveId" clId="{9D469DDD-A01F-425C-86E8-0F33494277FB}" dt="2021-06-30T15:59:40.049" v="735" actId="123"/>
        <pc:sldMkLst>
          <pc:docMk/>
          <pc:sldMk cId="4126309797" sldId="1245"/>
        </pc:sldMkLst>
        <pc:spChg chg="mod">
          <ac:chgData name="DrAnshika Sharma" userId="ffe8966a8058fbae" providerId="LiveId" clId="{9D469DDD-A01F-425C-86E8-0F33494277FB}" dt="2021-06-30T15:41:47.785" v="645" actId="14100"/>
          <ac:spMkLst>
            <pc:docMk/>
            <pc:sldMk cId="4126309797" sldId="1245"/>
            <ac:spMk id="3" creationId="{20724F74-7EC9-4453-A3FE-22806A3552F2}"/>
          </ac:spMkLst>
        </pc:spChg>
        <pc:spChg chg="mod">
          <ac:chgData name="DrAnshika Sharma" userId="ffe8966a8058fbae" providerId="LiveId" clId="{9D469DDD-A01F-425C-86E8-0F33494277FB}" dt="2021-06-30T15:59:40.049" v="735" actId="123"/>
          <ac:spMkLst>
            <pc:docMk/>
            <pc:sldMk cId="4126309797" sldId="1245"/>
            <ac:spMk id="4" creationId="{20B060D0-7924-418D-B9C7-7104AE6347E5}"/>
          </ac:spMkLst>
        </pc:spChg>
      </pc:sldChg>
      <pc:sldChg chg="addSp delSp modSp mod">
        <pc:chgData name="DrAnshika Sharma" userId="ffe8966a8058fbae" providerId="LiveId" clId="{9D469DDD-A01F-425C-86E8-0F33494277FB}" dt="2021-06-30T15:54:57.939" v="698" actId="20577"/>
        <pc:sldMkLst>
          <pc:docMk/>
          <pc:sldMk cId="1332278629" sldId="1253"/>
        </pc:sldMkLst>
        <pc:spChg chg="add del mod">
          <ac:chgData name="DrAnshika Sharma" userId="ffe8966a8058fbae" providerId="LiveId" clId="{9D469DDD-A01F-425C-86E8-0F33494277FB}" dt="2021-06-30T15:50:05.374" v="665" actId="478"/>
          <ac:spMkLst>
            <pc:docMk/>
            <pc:sldMk cId="1332278629" sldId="1253"/>
            <ac:spMk id="2" creationId="{67890C78-CE89-40AD-B81B-8C2AA0B779D6}"/>
          </ac:spMkLst>
        </pc:spChg>
        <pc:spChg chg="mod">
          <ac:chgData name="DrAnshika Sharma" userId="ffe8966a8058fbae" providerId="LiveId" clId="{9D469DDD-A01F-425C-86E8-0F33494277FB}" dt="2021-06-30T15:53:51.887" v="691" actId="114"/>
          <ac:spMkLst>
            <pc:docMk/>
            <pc:sldMk cId="1332278629" sldId="1253"/>
            <ac:spMk id="4" creationId="{39CC25D5-837D-40CE-B8A3-DEEFEB115C4D}"/>
          </ac:spMkLst>
        </pc:spChg>
        <pc:spChg chg="add mod">
          <ac:chgData name="DrAnshika Sharma" userId="ffe8966a8058fbae" providerId="LiveId" clId="{9D469DDD-A01F-425C-86E8-0F33494277FB}" dt="2021-06-30T15:54:57.939" v="698" actId="20577"/>
          <ac:spMkLst>
            <pc:docMk/>
            <pc:sldMk cId="1332278629" sldId="1253"/>
            <ac:spMk id="5" creationId="{36CD0A9F-DC96-4443-9846-F533D3E5A05E}"/>
          </ac:spMkLst>
        </pc:spChg>
        <pc:spChg chg="add del mod">
          <ac:chgData name="DrAnshika Sharma" userId="ffe8966a8058fbae" providerId="LiveId" clId="{9D469DDD-A01F-425C-86E8-0F33494277FB}" dt="2021-06-30T15:51:35.030" v="675" actId="767"/>
          <ac:spMkLst>
            <pc:docMk/>
            <pc:sldMk cId="1332278629" sldId="1253"/>
            <ac:spMk id="7" creationId="{1FB76DD5-245A-457F-A07F-905A731D3EA0}"/>
          </ac:spMkLst>
        </pc:spChg>
        <pc:picChg chg="del">
          <ac:chgData name="DrAnshika Sharma" userId="ffe8966a8058fbae" providerId="LiveId" clId="{9D469DDD-A01F-425C-86E8-0F33494277FB}" dt="2021-06-30T15:50:00.655" v="663" actId="478"/>
          <ac:picMkLst>
            <pc:docMk/>
            <pc:sldMk cId="1332278629" sldId="1253"/>
            <ac:picMk id="6" creationId="{2F8470DE-C5E0-47FE-AEB3-2B8BA6DDBE3C}"/>
          </ac:picMkLst>
        </pc:picChg>
        <pc:picChg chg="del">
          <ac:chgData name="DrAnshika Sharma" userId="ffe8966a8058fbae" providerId="LiveId" clId="{9D469DDD-A01F-425C-86E8-0F33494277FB}" dt="2021-06-30T15:50:03.127" v="664" actId="478"/>
          <ac:picMkLst>
            <pc:docMk/>
            <pc:sldMk cId="1332278629" sldId="1253"/>
            <ac:picMk id="8" creationId="{8E767916-73EA-4986-961B-B5399EBB591B}"/>
          </ac:picMkLst>
        </pc:picChg>
        <pc:picChg chg="add mod">
          <ac:chgData name="DrAnshika Sharma" userId="ffe8966a8058fbae" providerId="LiveId" clId="{9D469DDD-A01F-425C-86E8-0F33494277FB}" dt="2021-06-30T15:52:36.473" v="682" actId="1076"/>
          <ac:picMkLst>
            <pc:docMk/>
            <pc:sldMk cId="1332278629" sldId="1253"/>
            <ac:picMk id="10" creationId="{63CE7D78-47C0-43F2-97E9-22FD0DAFA3C8}"/>
          </ac:picMkLst>
        </pc:picChg>
      </pc:sldChg>
      <pc:sldChg chg="addSp modSp mod">
        <pc:chgData name="DrAnshika Sharma" userId="ffe8966a8058fbae" providerId="LiveId" clId="{9D469DDD-A01F-425C-86E8-0F33494277FB}" dt="2021-06-30T16:02:48.891" v="736" actId="123"/>
        <pc:sldMkLst>
          <pc:docMk/>
          <pc:sldMk cId="1191018780" sldId="1254"/>
        </pc:sldMkLst>
        <pc:spChg chg="add mod">
          <ac:chgData name="DrAnshika Sharma" userId="ffe8966a8058fbae" providerId="LiveId" clId="{9D469DDD-A01F-425C-86E8-0F33494277FB}" dt="2021-06-30T15:44:40.344" v="652" actId="255"/>
          <ac:spMkLst>
            <pc:docMk/>
            <pc:sldMk cId="1191018780" sldId="1254"/>
            <ac:spMk id="4" creationId="{8D4DAA4C-12F5-4E7C-8528-F0287D645ADD}"/>
          </ac:spMkLst>
        </pc:spChg>
        <pc:spChg chg="add mod">
          <ac:chgData name="DrAnshika Sharma" userId="ffe8966a8058fbae" providerId="LiveId" clId="{9D469DDD-A01F-425C-86E8-0F33494277FB}" dt="2021-06-30T16:02:48.891" v="736" actId="123"/>
          <ac:spMkLst>
            <pc:docMk/>
            <pc:sldMk cId="1191018780" sldId="1254"/>
            <ac:spMk id="5" creationId="{4A5C5974-1075-41C0-A0C5-442C17E9BD71}"/>
          </ac:spMkLst>
        </pc:spChg>
        <pc:picChg chg="add mod">
          <ac:chgData name="DrAnshika Sharma" userId="ffe8966a8058fbae" providerId="LiveId" clId="{9D469DDD-A01F-425C-86E8-0F33494277FB}" dt="2021-06-30T15:44:43.160" v="653" actId="1076"/>
          <ac:picMkLst>
            <pc:docMk/>
            <pc:sldMk cId="1191018780" sldId="1254"/>
            <ac:picMk id="3" creationId="{1F279B64-5960-4844-BBAC-25DC82C4861D}"/>
          </ac:picMkLst>
        </pc:picChg>
      </pc:sldChg>
      <pc:sldChg chg="modSp mod">
        <pc:chgData name="DrAnshika Sharma" userId="ffe8966a8058fbae" providerId="LiveId" clId="{9D469DDD-A01F-425C-86E8-0F33494277FB}" dt="2021-06-30T16:03:30.354" v="737" actId="1076"/>
        <pc:sldMkLst>
          <pc:docMk/>
          <pc:sldMk cId="175188795" sldId="1255"/>
        </pc:sldMkLst>
        <pc:spChg chg="mod">
          <ac:chgData name="DrAnshika Sharma" userId="ffe8966a8058fbae" providerId="LiveId" clId="{9D469DDD-A01F-425C-86E8-0F33494277FB}" dt="2021-06-30T15:58:11.048" v="725" actId="20577"/>
          <ac:spMkLst>
            <pc:docMk/>
            <pc:sldMk cId="175188795" sldId="1255"/>
            <ac:spMk id="3" creationId="{F8CF9C52-B467-496F-B0B9-E05F589F21B3}"/>
          </ac:spMkLst>
        </pc:spChg>
        <pc:picChg chg="mod">
          <ac:chgData name="DrAnshika Sharma" userId="ffe8966a8058fbae" providerId="LiveId" clId="{9D469DDD-A01F-425C-86E8-0F33494277FB}" dt="2021-06-30T16:03:30.354" v="737" actId="1076"/>
          <ac:picMkLst>
            <pc:docMk/>
            <pc:sldMk cId="175188795" sldId="1255"/>
            <ac:picMk id="37" creationId="{028C19A9-810C-4C90-AE4C-B0BA83344554}"/>
          </ac:picMkLst>
        </pc:picChg>
      </pc:sldChg>
      <pc:sldChg chg="del">
        <pc:chgData name="DrAnshika Sharma" userId="ffe8966a8058fbae" providerId="LiveId" clId="{9D469DDD-A01F-425C-86E8-0F33494277FB}" dt="2021-06-30T15:46:55.801" v="659" actId="47"/>
        <pc:sldMkLst>
          <pc:docMk/>
          <pc:sldMk cId="1248203415" sldId="1255"/>
        </pc:sldMkLst>
      </pc:sldChg>
      <pc:sldChg chg="del">
        <pc:chgData name="DrAnshika Sharma" userId="ffe8966a8058fbae" providerId="LiveId" clId="{9D469DDD-A01F-425C-86E8-0F33494277FB}" dt="2021-06-30T15:46:57.161" v="660" actId="47"/>
        <pc:sldMkLst>
          <pc:docMk/>
          <pc:sldMk cId="2178692516" sldId="1256"/>
        </pc:sldMkLst>
      </pc:sldChg>
      <pc:sldChg chg="del">
        <pc:chgData name="DrAnshika Sharma" userId="ffe8966a8058fbae" providerId="LiveId" clId="{9D469DDD-A01F-425C-86E8-0F33494277FB}" dt="2021-06-30T15:47:06.626" v="661" actId="47"/>
        <pc:sldMkLst>
          <pc:docMk/>
          <pc:sldMk cId="2939001996" sldId="1257"/>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319579-4318-48BC-B615-A53C4A6757C6}" type="doc">
      <dgm:prSet loTypeId="urn:microsoft.com/office/officeart/2005/8/layout/pyramid2" loCatId="list" qsTypeId="urn:microsoft.com/office/officeart/2005/8/quickstyle/simple1" qsCatId="simple" csTypeId="urn:microsoft.com/office/officeart/2005/8/colors/accent5_3" csCatId="accent5" phldr="1"/>
      <dgm:spPr/>
    </dgm:pt>
    <dgm:pt modelId="{C8C16575-C29A-4D36-85C0-D95006459A5E}">
      <dgm:prSet phldrT="[Text]"/>
      <dgm:spPr>
        <a:xfrm>
          <a:off x="2514600" y="469870"/>
          <a:ext cx="3037839" cy="1106328"/>
        </a:xfrm>
        <a:prstGeom prst="roundRect">
          <a:avLst/>
        </a:prstGeom>
        <a:solidFill>
          <a:sysClr val="window" lastClr="FFFFFF">
            <a:alpha val="90000"/>
            <a:hueOff val="0"/>
            <a:satOff val="0"/>
            <a:lumOff val="0"/>
            <a:alphaOff val="0"/>
          </a:sysClr>
        </a:solidFill>
        <a:ln w="12700" cap="flat" cmpd="sng" algn="ctr">
          <a:solidFill>
            <a:srgbClr val="5B9BD5">
              <a:shade val="80000"/>
              <a:hueOff val="0"/>
              <a:satOff val="0"/>
              <a:lumOff val="0"/>
              <a:alphaOff val="0"/>
            </a:srgbClr>
          </a:solidFill>
          <a:prstDash val="solid"/>
          <a:miter lim="800000"/>
        </a:ln>
        <a:effectLst/>
      </dgm:spPr>
      <dgm:t>
        <a:bodyPr/>
        <a:lstStyle/>
        <a:p>
          <a:pPr>
            <a:buNone/>
          </a:pPr>
          <a:r>
            <a:rPr lang="en-US" dirty="0">
              <a:solidFill>
                <a:sysClr val="windowText" lastClr="000000">
                  <a:hueOff val="0"/>
                  <a:satOff val="0"/>
                  <a:lumOff val="0"/>
                  <a:alphaOff val="0"/>
                </a:sysClr>
              </a:solidFill>
              <a:latin typeface="Calibri" panose="020F0502020204030204"/>
              <a:ea typeface="+mn-ea"/>
              <a:cs typeface="+mn-cs"/>
            </a:rPr>
            <a:t>MEAN</a:t>
          </a:r>
          <a:endParaRPr lang="en-IN" dirty="0">
            <a:solidFill>
              <a:sysClr val="windowText" lastClr="000000">
                <a:hueOff val="0"/>
                <a:satOff val="0"/>
                <a:lumOff val="0"/>
                <a:alphaOff val="0"/>
              </a:sysClr>
            </a:solidFill>
            <a:latin typeface="Calibri" panose="020F0502020204030204"/>
            <a:ea typeface="+mn-ea"/>
            <a:cs typeface="+mn-cs"/>
          </a:endParaRPr>
        </a:p>
      </dgm:t>
    </dgm:pt>
    <dgm:pt modelId="{950DA131-E2F1-4C5F-9685-E34C56141F4F}" type="parTrans" cxnId="{5E46DAA9-31EF-4795-BB4B-7CE65D231887}">
      <dgm:prSet/>
      <dgm:spPr/>
      <dgm:t>
        <a:bodyPr/>
        <a:lstStyle/>
        <a:p>
          <a:endParaRPr lang="en-IN"/>
        </a:p>
      </dgm:t>
    </dgm:pt>
    <dgm:pt modelId="{95FA4881-9FC9-4766-B816-0B764C887358}" type="sibTrans" cxnId="{5E46DAA9-31EF-4795-BB4B-7CE65D231887}">
      <dgm:prSet/>
      <dgm:spPr/>
      <dgm:t>
        <a:bodyPr/>
        <a:lstStyle/>
        <a:p>
          <a:endParaRPr lang="en-IN"/>
        </a:p>
      </dgm:t>
    </dgm:pt>
    <dgm:pt modelId="{249033D7-1838-4E76-A630-25B3AEE340C1}">
      <dgm:prSet phldrT="[Text]"/>
      <dgm:spPr>
        <a:xfrm>
          <a:off x="2514600" y="1714489"/>
          <a:ext cx="3037839" cy="1106328"/>
        </a:xfrm>
        <a:prstGeom prst="roundRect">
          <a:avLst/>
        </a:prstGeom>
        <a:solidFill>
          <a:sysClr val="window" lastClr="FFFFFF">
            <a:alpha val="90000"/>
            <a:hueOff val="0"/>
            <a:satOff val="0"/>
            <a:lumOff val="0"/>
            <a:alphaOff val="0"/>
          </a:sysClr>
        </a:solidFill>
        <a:ln w="12700" cap="flat" cmpd="sng" algn="ctr">
          <a:solidFill>
            <a:srgbClr val="5B9BD5">
              <a:shade val="80000"/>
              <a:hueOff val="135632"/>
              <a:satOff val="2588"/>
              <a:lumOff val="11428"/>
              <a:alphaOff val="0"/>
            </a:srgbClr>
          </a:solidFill>
          <a:prstDash val="solid"/>
          <a:miter lim="800000"/>
        </a:ln>
        <a:effectLst/>
      </dgm:spPr>
      <dgm:t>
        <a:bodyPr/>
        <a:lstStyle/>
        <a:p>
          <a:pPr>
            <a:buNone/>
          </a:pPr>
          <a:r>
            <a:rPr lang="en-US" dirty="0">
              <a:solidFill>
                <a:sysClr val="windowText" lastClr="000000">
                  <a:hueOff val="0"/>
                  <a:satOff val="0"/>
                  <a:lumOff val="0"/>
                  <a:alphaOff val="0"/>
                </a:sysClr>
              </a:solidFill>
              <a:latin typeface="Calibri" panose="020F0502020204030204"/>
              <a:ea typeface="+mn-ea"/>
              <a:cs typeface="+mn-cs"/>
            </a:rPr>
            <a:t>GEO SPATIAL</a:t>
          </a:r>
          <a:endParaRPr lang="en-IN" dirty="0">
            <a:solidFill>
              <a:sysClr val="windowText" lastClr="000000">
                <a:hueOff val="0"/>
                <a:satOff val="0"/>
                <a:lumOff val="0"/>
                <a:alphaOff val="0"/>
              </a:sysClr>
            </a:solidFill>
            <a:latin typeface="Calibri" panose="020F0502020204030204"/>
            <a:ea typeface="+mn-ea"/>
            <a:cs typeface="+mn-cs"/>
          </a:endParaRPr>
        </a:p>
      </dgm:t>
    </dgm:pt>
    <dgm:pt modelId="{DDB58482-8967-4B92-891C-B917102A80BD}" type="parTrans" cxnId="{C781713C-FBC9-4358-9273-08A4C3A15C07}">
      <dgm:prSet/>
      <dgm:spPr/>
      <dgm:t>
        <a:bodyPr/>
        <a:lstStyle/>
        <a:p>
          <a:endParaRPr lang="en-IN"/>
        </a:p>
      </dgm:t>
    </dgm:pt>
    <dgm:pt modelId="{C3BBD0DC-8F2C-454F-9BD3-7DEDF50C49E6}" type="sibTrans" cxnId="{C781713C-FBC9-4358-9273-08A4C3A15C07}">
      <dgm:prSet/>
      <dgm:spPr/>
      <dgm:t>
        <a:bodyPr/>
        <a:lstStyle/>
        <a:p>
          <a:endParaRPr lang="en-IN"/>
        </a:p>
      </dgm:t>
    </dgm:pt>
    <dgm:pt modelId="{7D02A314-86DE-4C73-AD1F-E3595B0E78BF}">
      <dgm:prSet phldrT="[Text]"/>
      <dgm:spPr>
        <a:xfrm>
          <a:off x="2514600" y="2959109"/>
          <a:ext cx="3037839" cy="1106328"/>
        </a:xfrm>
        <a:prstGeom prst="roundRect">
          <a:avLst/>
        </a:prstGeom>
        <a:solidFill>
          <a:sysClr val="window" lastClr="FFFFFF">
            <a:alpha val="90000"/>
            <a:hueOff val="0"/>
            <a:satOff val="0"/>
            <a:lumOff val="0"/>
            <a:alphaOff val="0"/>
          </a:sysClr>
        </a:solidFill>
        <a:ln w="12700" cap="flat" cmpd="sng" algn="ctr">
          <a:solidFill>
            <a:srgbClr val="5B9BD5">
              <a:shade val="80000"/>
              <a:hueOff val="271263"/>
              <a:satOff val="5175"/>
              <a:lumOff val="22855"/>
              <a:alphaOff val="0"/>
            </a:srgbClr>
          </a:solidFill>
          <a:prstDash val="solid"/>
          <a:miter lim="800000"/>
        </a:ln>
        <a:effectLst/>
      </dgm:spPr>
      <dgm:t>
        <a:bodyPr/>
        <a:lstStyle/>
        <a:p>
          <a:pPr>
            <a:buNone/>
          </a:pPr>
          <a:r>
            <a:rPr lang="en-US" dirty="0">
              <a:solidFill>
                <a:sysClr val="windowText" lastClr="000000">
                  <a:hueOff val="0"/>
                  <a:satOff val="0"/>
                  <a:lumOff val="0"/>
                  <a:alphaOff val="0"/>
                </a:sysClr>
              </a:solidFill>
              <a:latin typeface="Calibri" panose="020F0502020204030204"/>
              <a:ea typeface="+mn-ea"/>
              <a:cs typeface="+mn-cs"/>
            </a:rPr>
            <a:t>ARIMA</a:t>
          </a:r>
          <a:endParaRPr lang="en-IN" dirty="0">
            <a:solidFill>
              <a:sysClr val="windowText" lastClr="000000">
                <a:hueOff val="0"/>
                <a:satOff val="0"/>
                <a:lumOff val="0"/>
                <a:alphaOff val="0"/>
              </a:sysClr>
            </a:solidFill>
            <a:latin typeface="Calibri" panose="020F0502020204030204"/>
            <a:ea typeface="+mn-ea"/>
            <a:cs typeface="+mn-cs"/>
          </a:endParaRPr>
        </a:p>
      </dgm:t>
    </dgm:pt>
    <dgm:pt modelId="{2129559E-DB2A-4560-9B11-A5A88F8F2B31}" type="parTrans" cxnId="{73E7C3BD-5C9F-452B-A172-EC1A495A9496}">
      <dgm:prSet/>
      <dgm:spPr/>
      <dgm:t>
        <a:bodyPr/>
        <a:lstStyle/>
        <a:p>
          <a:endParaRPr lang="en-IN"/>
        </a:p>
      </dgm:t>
    </dgm:pt>
    <dgm:pt modelId="{4386F4DC-EE8D-4A46-A15F-9AB6B506B870}" type="sibTrans" cxnId="{73E7C3BD-5C9F-452B-A172-EC1A495A9496}">
      <dgm:prSet/>
      <dgm:spPr/>
      <dgm:t>
        <a:bodyPr/>
        <a:lstStyle/>
        <a:p>
          <a:endParaRPr lang="en-IN"/>
        </a:p>
      </dgm:t>
    </dgm:pt>
    <dgm:pt modelId="{950FC3C1-7AE8-4F3F-BAB4-CB700F50F445}" type="pres">
      <dgm:prSet presAssocID="{0A319579-4318-48BC-B615-A53C4A6757C6}" presName="compositeShape" presStyleCnt="0">
        <dgm:presLayoutVars>
          <dgm:dir/>
          <dgm:resizeHandles/>
        </dgm:presLayoutVars>
      </dgm:prSet>
      <dgm:spPr/>
    </dgm:pt>
    <dgm:pt modelId="{D7EA6156-DEB9-41C1-BAEB-44BCD11F2F7C}" type="pres">
      <dgm:prSet presAssocID="{0A319579-4318-48BC-B615-A53C4A6757C6}" presName="pyramid" presStyleLbl="node1" presStyleIdx="0" presStyleCnt="1"/>
      <dgm:spPr>
        <a:xfrm>
          <a:off x="177800" y="0"/>
          <a:ext cx="4673599" cy="4673599"/>
        </a:xfrm>
        <a:prstGeom prst="triangle">
          <a:avLst/>
        </a:prstGeom>
        <a:solidFill>
          <a:srgbClr val="5B9BD5">
            <a:shade val="8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597B6644-165F-4945-BB0A-2ECF2938F672}" type="pres">
      <dgm:prSet presAssocID="{0A319579-4318-48BC-B615-A53C4A6757C6}" presName="theList" presStyleCnt="0"/>
      <dgm:spPr/>
    </dgm:pt>
    <dgm:pt modelId="{178C3506-F9F4-4957-B885-071DF8D52781}" type="pres">
      <dgm:prSet presAssocID="{C8C16575-C29A-4D36-85C0-D95006459A5E}" presName="aNode" presStyleLbl="fgAcc1" presStyleIdx="0" presStyleCnt="3">
        <dgm:presLayoutVars>
          <dgm:bulletEnabled val="1"/>
        </dgm:presLayoutVars>
      </dgm:prSet>
      <dgm:spPr/>
    </dgm:pt>
    <dgm:pt modelId="{4DAB6024-CDAE-46A1-AC67-9A5C803AF2B8}" type="pres">
      <dgm:prSet presAssocID="{C8C16575-C29A-4D36-85C0-D95006459A5E}" presName="aSpace" presStyleCnt="0"/>
      <dgm:spPr/>
    </dgm:pt>
    <dgm:pt modelId="{A992156B-1BD6-47B4-8672-A81CB820B8AC}" type="pres">
      <dgm:prSet presAssocID="{249033D7-1838-4E76-A630-25B3AEE340C1}" presName="aNode" presStyleLbl="fgAcc1" presStyleIdx="1" presStyleCnt="3">
        <dgm:presLayoutVars>
          <dgm:bulletEnabled val="1"/>
        </dgm:presLayoutVars>
      </dgm:prSet>
      <dgm:spPr/>
    </dgm:pt>
    <dgm:pt modelId="{990A0917-493A-4CA3-BC2A-32E1DF137F5A}" type="pres">
      <dgm:prSet presAssocID="{249033D7-1838-4E76-A630-25B3AEE340C1}" presName="aSpace" presStyleCnt="0"/>
      <dgm:spPr/>
    </dgm:pt>
    <dgm:pt modelId="{F374FCD9-57D2-48E3-B107-65A39053A5D4}" type="pres">
      <dgm:prSet presAssocID="{7D02A314-86DE-4C73-AD1F-E3595B0E78BF}" presName="aNode" presStyleLbl="fgAcc1" presStyleIdx="2" presStyleCnt="3">
        <dgm:presLayoutVars>
          <dgm:bulletEnabled val="1"/>
        </dgm:presLayoutVars>
      </dgm:prSet>
      <dgm:spPr/>
    </dgm:pt>
    <dgm:pt modelId="{3832A8F2-B955-40AA-94BA-3362874C8AF8}" type="pres">
      <dgm:prSet presAssocID="{7D02A314-86DE-4C73-AD1F-E3595B0E78BF}" presName="aSpace" presStyleCnt="0"/>
      <dgm:spPr/>
    </dgm:pt>
  </dgm:ptLst>
  <dgm:cxnLst>
    <dgm:cxn modelId="{82BAB12E-72AA-4185-BD38-67E6879C857E}" type="presOf" srcId="{C8C16575-C29A-4D36-85C0-D95006459A5E}" destId="{178C3506-F9F4-4957-B885-071DF8D52781}" srcOrd="0" destOrd="0" presId="urn:microsoft.com/office/officeart/2005/8/layout/pyramid2"/>
    <dgm:cxn modelId="{C781713C-FBC9-4358-9273-08A4C3A15C07}" srcId="{0A319579-4318-48BC-B615-A53C4A6757C6}" destId="{249033D7-1838-4E76-A630-25B3AEE340C1}" srcOrd="1" destOrd="0" parTransId="{DDB58482-8967-4B92-891C-B917102A80BD}" sibTransId="{C3BBD0DC-8F2C-454F-9BD3-7DEDF50C49E6}"/>
    <dgm:cxn modelId="{B7452C46-9F0D-4E36-BAAF-6A95F5280C9C}" type="presOf" srcId="{7D02A314-86DE-4C73-AD1F-E3595B0E78BF}" destId="{F374FCD9-57D2-48E3-B107-65A39053A5D4}" srcOrd="0" destOrd="0" presId="urn:microsoft.com/office/officeart/2005/8/layout/pyramid2"/>
    <dgm:cxn modelId="{B8104A7A-A356-49C7-BDC1-9EC9FD4B1973}" type="presOf" srcId="{0A319579-4318-48BC-B615-A53C4A6757C6}" destId="{950FC3C1-7AE8-4F3F-BAB4-CB700F50F445}" srcOrd="0" destOrd="0" presId="urn:microsoft.com/office/officeart/2005/8/layout/pyramid2"/>
    <dgm:cxn modelId="{5E46DAA9-31EF-4795-BB4B-7CE65D231887}" srcId="{0A319579-4318-48BC-B615-A53C4A6757C6}" destId="{C8C16575-C29A-4D36-85C0-D95006459A5E}" srcOrd="0" destOrd="0" parTransId="{950DA131-E2F1-4C5F-9685-E34C56141F4F}" sibTransId="{95FA4881-9FC9-4766-B816-0B764C887358}"/>
    <dgm:cxn modelId="{73E7C3BD-5C9F-452B-A172-EC1A495A9496}" srcId="{0A319579-4318-48BC-B615-A53C4A6757C6}" destId="{7D02A314-86DE-4C73-AD1F-E3595B0E78BF}" srcOrd="2" destOrd="0" parTransId="{2129559E-DB2A-4560-9B11-A5A88F8F2B31}" sibTransId="{4386F4DC-EE8D-4A46-A15F-9AB6B506B870}"/>
    <dgm:cxn modelId="{062C17D4-BC92-49B1-B835-3A130310E8D8}" type="presOf" srcId="{249033D7-1838-4E76-A630-25B3AEE340C1}" destId="{A992156B-1BD6-47B4-8672-A81CB820B8AC}" srcOrd="0" destOrd="0" presId="urn:microsoft.com/office/officeart/2005/8/layout/pyramid2"/>
    <dgm:cxn modelId="{41827952-F3A2-4872-AF91-50C97ED31BB0}" type="presParOf" srcId="{950FC3C1-7AE8-4F3F-BAB4-CB700F50F445}" destId="{D7EA6156-DEB9-41C1-BAEB-44BCD11F2F7C}" srcOrd="0" destOrd="0" presId="urn:microsoft.com/office/officeart/2005/8/layout/pyramid2"/>
    <dgm:cxn modelId="{41A82B89-4DB8-44E6-AA70-EE040DD06BBE}" type="presParOf" srcId="{950FC3C1-7AE8-4F3F-BAB4-CB700F50F445}" destId="{597B6644-165F-4945-BB0A-2ECF2938F672}" srcOrd="1" destOrd="0" presId="urn:microsoft.com/office/officeart/2005/8/layout/pyramid2"/>
    <dgm:cxn modelId="{D0C277A4-E509-4C96-8AAB-AFCC943C0E02}" type="presParOf" srcId="{597B6644-165F-4945-BB0A-2ECF2938F672}" destId="{178C3506-F9F4-4957-B885-071DF8D52781}" srcOrd="0" destOrd="0" presId="urn:microsoft.com/office/officeart/2005/8/layout/pyramid2"/>
    <dgm:cxn modelId="{CE09E3D3-2C77-4B09-ABFE-5B6E871F864A}" type="presParOf" srcId="{597B6644-165F-4945-BB0A-2ECF2938F672}" destId="{4DAB6024-CDAE-46A1-AC67-9A5C803AF2B8}" srcOrd="1" destOrd="0" presId="urn:microsoft.com/office/officeart/2005/8/layout/pyramid2"/>
    <dgm:cxn modelId="{2F21D58E-0EE8-4B77-9AC5-00DB13A4F7C5}" type="presParOf" srcId="{597B6644-165F-4945-BB0A-2ECF2938F672}" destId="{A992156B-1BD6-47B4-8672-A81CB820B8AC}" srcOrd="2" destOrd="0" presId="urn:microsoft.com/office/officeart/2005/8/layout/pyramid2"/>
    <dgm:cxn modelId="{E6931A22-0845-4FF1-9D37-B024EBB5210E}" type="presParOf" srcId="{597B6644-165F-4945-BB0A-2ECF2938F672}" destId="{990A0917-493A-4CA3-BC2A-32E1DF137F5A}" srcOrd="3" destOrd="0" presId="urn:microsoft.com/office/officeart/2005/8/layout/pyramid2"/>
    <dgm:cxn modelId="{FA8AB34E-8D75-46C1-A3B8-C033A12EB188}" type="presParOf" srcId="{597B6644-165F-4945-BB0A-2ECF2938F672}" destId="{F374FCD9-57D2-48E3-B107-65A39053A5D4}" srcOrd="4" destOrd="0" presId="urn:microsoft.com/office/officeart/2005/8/layout/pyramid2"/>
    <dgm:cxn modelId="{D5A119FB-20E2-4A7F-9126-C5D998CB2445}" type="presParOf" srcId="{597B6644-165F-4945-BB0A-2ECF2938F672}" destId="{3832A8F2-B955-40AA-94BA-3362874C8AF8}" srcOrd="5"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EA6156-DEB9-41C1-BAEB-44BCD11F2F7C}">
      <dsp:nvSpPr>
        <dsp:cNvPr id="0" name=""/>
        <dsp:cNvSpPr/>
      </dsp:nvSpPr>
      <dsp:spPr>
        <a:xfrm>
          <a:off x="177800" y="0"/>
          <a:ext cx="4673599" cy="4673599"/>
        </a:xfrm>
        <a:prstGeom prst="triangle">
          <a:avLst/>
        </a:prstGeom>
        <a:solidFill>
          <a:srgbClr val="5B9BD5">
            <a:shade val="8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8C3506-F9F4-4957-B885-071DF8D52781}">
      <dsp:nvSpPr>
        <dsp:cNvPr id="0" name=""/>
        <dsp:cNvSpPr/>
      </dsp:nvSpPr>
      <dsp:spPr>
        <a:xfrm>
          <a:off x="2514600" y="469870"/>
          <a:ext cx="3037839" cy="1106328"/>
        </a:xfrm>
        <a:prstGeom prst="roundRect">
          <a:avLst/>
        </a:prstGeom>
        <a:solidFill>
          <a:sysClr val="window" lastClr="FFFFFF">
            <a:alpha val="90000"/>
            <a:hueOff val="0"/>
            <a:satOff val="0"/>
            <a:lumOff val="0"/>
            <a:alphaOff val="0"/>
          </a:sysClr>
        </a:solidFill>
        <a:ln w="12700" cap="flat" cmpd="sng" algn="ctr">
          <a:solidFill>
            <a:srgbClr val="5B9BD5">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solidFill>
                <a:sysClr val="windowText" lastClr="000000">
                  <a:hueOff val="0"/>
                  <a:satOff val="0"/>
                  <a:lumOff val="0"/>
                  <a:alphaOff val="0"/>
                </a:sysClr>
              </a:solidFill>
              <a:latin typeface="Calibri" panose="020F0502020204030204"/>
              <a:ea typeface="+mn-ea"/>
              <a:cs typeface="+mn-cs"/>
            </a:rPr>
            <a:t>MEAN</a:t>
          </a:r>
          <a:endParaRPr lang="en-IN" sz="4000" kern="1200" dirty="0">
            <a:solidFill>
              <a:sysClr val="windowText" lastClr="000000">
                <a:hueOff val="0"/>
                <a:satOff val="0"/>
                <a:lumOff val="0"/>
                <a:alphaOff val="0"/>
              </a:sysClr>
            </a:solidFill>
            <a:latin typeface="Calibri" panose="020F0502020204030204"/>
            <a:ea typeface="+mn-ea"/>
            <a:cs typeface="+mn-cs"/>
          </a:endParaRPr>
        </a:p>
      </dsp:txBody>
      <dsp:txXfrm>
        <a:off x="2568606" y="523876"/>
        <a:ext cx="2929827" cy="998316"/>
      </dsp:txXfrm>
    </dsp:sp>
    <dsp:sp modelId="{A992156B-1BD6-47B4-8672-A81CB820B8AC}">
      <dsp:nvSpPr>
        <dsp:cNvPr id="0" name=""/>
        <dsp:cNvSpPr/>
      </dsp:nvSpPr>
      <dsp:spPr>
        <a:xfrm>
          <a:off x="2514600" y="1714489"/>
          <a:ext cx="3037839" cy="1106328"/>
        </a:xfrm>
        <a:prstGeom prst="roundRect">
          <a:avLst/>
        </a:prstGeom>
        <a:solidFill>
          <a:sysClr val="window" lastClr="FFFFFF">
            <a:alpha val="90000"/>
            <a:hueOff val="0"/>
            <a:satOff val="0"/>
            <a:lumOff val="0"/>
            <a:alphaOff val="0"/>
          </a:sysClr>
        </a:solidFill>
        <a:ln w="12700" cap="flat" cmpd="sng" algn="ctr">
          <a:solidFill>
            <a:srgbClr val="5B9BD5">
              <a:shade val="80000"/>
              <a:hueOff val="135632"/>
              <a:satOff val="2588"/>
              <a:lumOff val="11428"/>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solidFill>
                <a:sysClr val="windowText" lastClr="000000">
                  <a:hueOff val="0"/>
                  <a:satOff val="0"/>
                  <a:lumOff val="0"/>
                  <a:alphaOff val="0"/>
                </a:sysClr>
              </a:solidFill>
              <a:latin typeface="Calibri" panose="020F0502020204030204"/>
              <a:ea typeface="+mn-ea"/>
              <a:cs typeface="+mn-cs"/>
            </a:rPr>
            <a:t>GEO SPATIAL</a:t>
          </a:r>
          <a:endParaRPr lang="en-IN" sz="4000" kern="1200" dirty="0">
            <a:solidFill>
              <a:sysClr val="windowText" lastClr="000000">
                <a:hueOff val="0"/>
                <a:satOff val="0"/>
                <a:lumOff val="0"/>
                <a:alphaOff val="0"/>
              </a:sysClr>
            </a:solidFill>
            <a:latin typeface="Calibri" panose="020F0502020204030204"/>
            <a:ea typeface="+mn-ea"/>
            <a:cs typeface="+mn-cs"/>
          </a:endParaRPr>
        </a:p>
      </dsp:txBody>
      <dsp:txXfrm>
        <a:off x="2568606" y="1768495"/>
        <a:ext cx="2929827" cy="998316"/>
      </dsp:txXfrm>
    </dsp:sp>
    <dsp:sp modelId="{F374FCD9-57D2-48E3-B107-65A39053A5D4}">
      <dsp:nvSpPr>
        <dsp:cNvPr id="0" name=""/>
        <dsp:cNvSpPr/>
      </dsp:nvSpPr>
      <dsp:spPr>
        <a:xfrm>
          <a:off x="2514600" y="2959109"/>
          <a:ext cx="3037839" cy="1106328"/>
        </a:xfrm>
        <a:prstGeom prst="roundRect">
          <a:avLst/>
        </a:prstGeom>
        <a:solidFill>
          <a:sysClr val="window" lastClr="FFFFFF">
            <a:alpha val="90000"/>
            <a:hueOff val="0"/>
            <a:satOff val="0"/>
            <a:lumOff val="0"/>
            <a:alphaOff val="0"/>
          </a:sysClr>
        </a:solidFill>
        <a:ln w="12700" cap="flat" cmpd="sng" algn="ctr">
          <a:solidFill>
            <a:srgbClr val="5B9BD5">
              <a:shade val="80000"/>
              <a:hueOff val="271263"/>
              <a:satOff val="5175"/>
              <a:lumOff val="22855"/>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solidFill>
                <a:sysClr val="windowText" lastClr="000000">
                  <a:hueOff val="0"/>
                  <a:satOff val="0"/>
                  <a:lumOff val="0"/>
                  <a:alphaOff val="0"/>
                </a:sysClr>
              </a:solidFill>
              <a:latin typeface="Calibri" panose="020F0502020204030204"/>
              <a:ea typeface="+mn-ea"/>
              <a:cs typeface="+mn-cs"/>
            </a:rPr>
            <a:t>ARIMA</a:t>
          </a:r>
          <a:endParaRPr lang="en-IN" sz="4000" kern="1200" dirty="0">
            <a:solidFill>
              <a:sysClr val="windowText" lastClr="000000">
                <a:hueOff val="0"/>
                <a:satOff val="0"/>
                <a:lumOff val="0"/>
                <a:alphaOff val="0"/>
              </a:sysClr>
            </a:solidFill>
            <a:latin typeface="Calibri" panose="020F0502020204030204"/>
            <a:ea typeface="+mn-ea"/>
            <a:cs typeface="+mn-cs"/>
          </a:endParaRPr>
        </a:p>
      </dsp:txBody>
      <dsp:txXfrm>
        <a:off x="2568606" y="3013115"/>
        <a:ext cx="2929827" cy="998316"/>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PNG>
</file>

<file path=ppt/media/image13.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sv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647958-5E69-428D-B97C-3954485F2B77}" type="datetimeFigureOut">
              <a:rPr lang="en-US" smtClean="0"/>
              <a:t>6/30/2021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DB21F3-8F20-4E45-82EE-347B4250EAB2}" type="slidenum">
              <a:rPr lang="en-US" smtClean="0"/>
              <a:t>‹#›</a:t>
            </a:fld>
            <a:endParaRPr lang="en-US"/>
          </a:p>
        </p:txBody>
      </p:sp>
    </p:spTree>
    <p:extLst>
      <p:ext uri="{BB962C8B-B14F-4D97-AF65-F5344CB8AC3E}">
        <p14:creationId xmlns:p14="http://schemas.microsoft.com/office/powerpoint/2010/main" val="1396101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DB21F3-8F20-4E45-82EE-347B4250EAB2}" type="slidenum">
              <a:rPr lang="en-US" smtClean="0"/>
              <a:t>1</a:t>
            </a:fld>
            <a:endParaRPr lang="en-US"/>
          </a:p>
        </p:txBody>
      </p:sp>
    </p:spTree>
    <p:extLst>
      <p:ext uri="{BB962C8B-B14F-4D97-AF65-F5344CB8AC3E}">
        <p14:creationId xmlns:p14="http://schemas.microsoft.com/office/powerpoint/2010/main" val="4193601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DB21F3-8F20-4E45-82EE-347B4250EAB2}" type="slidenum">
              <a:rPr lang="en-US" smtClean="0"/>
              <a:t>4</a:t>
            </a:fld>
            <a:endParaRPr lang="en-US"/>
          </a:p>
        </p:txBody>
      </p:sp>
    </p:spTree>
    <p:extLst>
      <p:ext uri="{BB962C8B-B14F-4D97-AF65-F5344CB8AC3E}">
        <p14:creationId xmlns:p14="http://schemas.microsoft.com/office/powerpoint/2010/main" val="48435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DB21F3-8F20-4E45-82EE-347B4250EAB2}" type="slidenum">
              <a:rPr lang="en-US" smtClean="0"/>
              <a:t>11</a:t>
            </a:fld>
            <a:endParaRPr lang="en-US"/>
          </a:p>
        </p:txBody>
      </p:sp>
    </p:spTree>
    <p:extLst>
      <p:ext uri="{BB962C8B-B14F-4D97-AF65-F5344CB8AC3E}">
        <p14:creationId xmlns:p14="http://schemas.microsoft.com/office/powerpoint/2010/main" val="2300823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DB21F3-8F20-4E45-82EE-347B4250EAB2}" type="slidenum">
              <a:rPr lang="en-US" smtClean="0"/>
              <a:t>16</a:t>
            </a:fld>
            <a:endParaRPr lang="en-US"/>
          </a:p>
        </p:txBody>
      </p:sp>
    </p:spTree>
    <p:extLst>
      <p:ext uri="{BB962C8B-B14F-4D97-AF65-F5344CB8AC3E}">
        <p14:creationId xmlns:p14="http://schemas.microsoft.com/office/powerpoint/2010/main" val="71709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D144F41-F934-44B6-8AF7-777EE95BCA4E}" type="datetimeFigureOut">
              <a:rPr lang="en-US" smtClean="0"/>
              <a:t>6/30/2021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3720038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D144F41-F934-44B6-8AF7-777EE95BCA4E}" type="datetimeFigureOut">
              <a:rPr lang="en-US" smtClean="0"/>
              <a:t>6/30/2021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BB0C51-5258-4AC0-8EE7-D6288C1C1196}" type="slidenum">
              <a:rPr lang="en-US" smtClean="0"/>
              <a:t>‹#›</a:t>
            </a:fld>
            <a:endParaRPr lang="en-US"/>
          </a:p>
        </p:txBody>
      </p:sp>
    </p:spTree>
    <p:extLst>
      <p:ext uri="{BB962C8B-B14F-4D97-AF65-F5344CB8AC3E}">
        <p14:creationId xmlns:p14="http://schemas.microsoft.com/office/powerpoint/2010/main" val="3230852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D144F41-F934-44B6-8AF7-777EE95BCA4E}" type="datetimeFigureOut">
              <a:rPr lang="en-US" smtClean="0"/>
              <a:t>6/30/2021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BB0C51-5258-4AC0-8EE7-D6288C1C1196}" type="slidenum">
              <a:rPr lang="en-US" smtClean="0"/>
              <a:t>‹#›</a:t>
            </a:fld>
            <a:endParaRPr lang="en-US"/>
          </a:p>
        </p:txBody>
      </p:sp>
    </p:spTree>
    <p:extLst>
      <p:ext uri="{BB962C8B-B14F-4D97-AF65-F5344CB8AC3E}">
        <p14:creationId xmlns:p14="http://schemas.microsoft.com/office/powerpoint/2010/main" val="2476975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D144F41-F934-44B6-8AF7-777EE95BCA4E}" type="datetimeFigureOut">
              <a:rPr lang="en-US" smtClean="0"/>
              <a:t>6/30/2021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BB0C51-5258-4AC0-8EE7-D6288C1C1196}" type="slidenum">
              <a:rPr lang="en-US" smtClean="0"/>
              <a:t>‹#›</a:t>
            </a:fld>
            <a:endParaRPr lang="en-US"/>
          </a:p>
        </p:txBody>
      </p:sp>
    </p:spTree>
    <p:extLst>
      <p:ext uri="{BB962C8B-B14F-4D97-AF65-F5344CB8AC3E}">
        <p14:creationId xmlns:p14="http://schemas.microsoft.com/office/powerpoint/2010/main" val="2455707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144F41-F934-44B6-8AF7-777EE95BCA4E}" type="datetimeFigureOut">
              <a:rPr lang="en-US" smtClean="0"/>
              <a:t>6/30/2021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BB0C51-5258-4AC0-8EE7-D6288C1C1196}" type="slidenum">
              <a:rPr lang="en-US" smtClean="0"/>
              <a:t>‹#›</a:t>
            </a:fld>
            <a:endParaRPr lang="en-US"/>
          </a:p>
        </p:txBody>
      </p:sp>
    </p:spTree>
    <p:extLst>
      <p:ext uri="{BB962C8B-B14F-4D97-AF65-F5344CB8AC3E}">
        <p14:creationId xmlns:p14="http://schemas.microsoft.com/office/powerpoint/2010/main" val="4016968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D144F41-F934-44B6-8AF7-777EE95BCA4E}" type="datetimeFigureOut">
              <a:rPr lang="en-US" smtClean="0"/>
              <a:t>6/30/2021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BB0C51-5258-4AC0-8EE7-D6288C1C1196}" type="slidenum">
              <a:rPr lang="en-US" smtClean="0"/>
              <a:t>‹#›</a:t>
            </a:fld>
            <a:endParaRPr lang="en-US"/>
          </a:p>
        </p:txBody>
      </p:sp>
    </p:spTree>
    <p:extLst>
      <p:ext uri="{BB962C8B-B14F-4D97-AF65-F5344CB8AC3E}">
        <p14:creationId xmlns:p14="http://schemas.microsoft.com/office/powerpoint/2010/main" val="1892323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D144F41-F934-44B6-8AF7-777EE95BCA4E}" type="datetimeFigureOut">
              <a:rPr lang="en-US" smtClean="0"/>
              <a:t>6/30/2021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1BB0C51-5258-4AC0-8EE7-D6288C1C1196}" type="slidenum">
              <a:rPr lang="en-US" smtClean="0"/>
              <a:t>‹#›</a:t>
            </a:fld>
            <a:endParaRPr lang="en-US"/>
          </a:p>
        </p:txBody>
      </p:sp>
    </p:spTree>
    <p:extLst>
      <p:ext uri="{BB962C8B-B14F-4D97-AF65-F5344CB8AC3E}">
        <p14:creationId xmlns:p14="http://schemas.microsoft.com/office/powerpoint/2010/main" val="157350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D144F41-F934-44B6-8AF7-777EE95BCA4E}" type="datetimeFigureOut">
              <a:rPr lang="en-US" smtClean="0"/>
              <a:t>6/30/2021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1BB0C51-5258-4AC0-8EE7-D6288C1C1196}" type="slidenum">
              <a:rPr lang="en-US" smtClean="0"/>
              <a:t>‹#›</a:t>
            </a:fld>
            <a:endParaRPr lang="en-US"/>
          </a:p>
        </p:txBody>
      </p:sp>
    </p:spTree>
    <p:extLst>
      <p:ext uri="{BB962C8B-B14F-4D97-AF65-F5344CB8AC3E}">
        <p14:creationId xmlns:p14="http://schemas.microsoft.com/office/powerpoint/2010/main" val="4084480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144F41-F934-44B6-8AF7-777EE95BCA4E}" type="datetimeFigureOut">
              <a:rPr lang="en-US" smtClean="0"/>
              <a:t>6/30/2021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1BB0C51-5258-4AC0-8EE7-D6288C1C1196}" type="slidenum">
              <a:rPr lang="en-US" smtClean="0"/>
              <a:t>‹#›</a:t>
            </a:fld>
            <a:endParaRPr lang="en-US" dirty="0"/>
          </a:p>
        </p:txBody>
      </p:sp>
      <p:pic>
        <p:nvPicPr>
          <p:cNvPr id="5" name="Picture 4" descr="A picture containing drawing&#10;&#10;Description automatically generated">
            <a:extLst>
              <a:ext uri="{FF2B5EF4-FFF2-40B4-BE49-F238E27FC236}">
                <a16:creationId xmlns:a16="http://schemas.microsoft.com/office/drawing/2014/main" id="{600FEA56-55B8-4E8C-A0E8-2A7F23302CA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85977" y="10055"/>
            <a:ext cx="5099500" cy="904311"/>
          </a:xfrm>
          <a:prstGeom prst="rect">
            <a:avLst/>
          </a:prstGeom>
        </p:spPr>
      </p:pic>
      <p:cxnSp>
        <p:nvCxnSpPr>
          <p:cNvPr id="6" name="Straight Connector 5">
            <a:extLst>
              <a:ext uri="{FF2B5EF4-FFF2-40B4-BE49-F238E27FC236}">
                <a16:creationId xmlns:a16="http://schemas.microsoft.com/office/drawing/2014/main" id="{68E8FAFE-CC1F-496C-8379-1DFD02D97464}"/>
              </a:ext>
            </a:extLst>
          </p:cNvPr>
          <p:cNvCxnSpPr>
            <a:cxnSpLocks/>
          </p:cNvCxnSpPr>
          <p:nvPr userDrawn="1"/>
        </p:nvCxnSpPr>
        <p:spPr>
          <a:xfrm>
            <a:off x="0" y="586848"/>
            <a:ext cx="918972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951331C7-BD98-46EB-831C-F6847E293FC9}"/>
              </a:ext>
            </a:extLst>
          </p:cNvPr>
          <p:cNvSpPr/>
          <p:nvPr userDrawn="1"/>
        </p:nvSpPr>
        <p:spPr>
          <a:xfrm>
            <a:off x="7230801" y="10055"/>
            <a:ext cx="2588455" cy="904311"/>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8" name="Picture 7" descr="A close up of a logo&#10;&#10;Description automatically generated">
            <a:extLst>
              <a:ext uri="{FF2B5EF4-FFF2-40B4-BE49-F238E27FC236}">
                <a16:creationId xmlns:a16="http://schemas.microsoft.com/office/drawing/2014/main" id="{8E166986-910A-437D-A14A-89E2F13A482C}"/>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58000" t="6657" r="2006" b="5206"/>
          <a:stretch/>
        </p:blipFill>
        <p:spPr>
          <a:xfrm>
            <a:off x="0" y="27524"/>
            <a:ext cx="998895" cy="1375811"/>
          </a:xfrm>
          <a:prstGeom prst="rect">
            <a:avLst/>
          </a:prstGeom>
        </p:spPr>
      </p:pic>
    </p:spTree>
    <p:extLst>
      <p:ext uri="{BB962C8B-B14F-4D97-AF65-F5344CB8AC3E}">
        <p14:creationId xmlns:p14="http://schemas.microsoft.com/office/powerpoint/2010/main" val="3987345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144F41-F934-44B6-8AF7-777EE95BCA4E}" type="datetimeFigureOut">
              <a:rPr lang="en-US" smtClean="0"/>
              <a:t>6/30/2021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BB0C51-5258-4AC0-8EE7-D6288C1C1196}" type="slidenum">
              <a:rPr lang="en-US" smtClean="0"/>
              <a:t>‹#›</a:t>
            </a:fld>
            <a:endParaRPr lang="en-US"/>
          </a:p>
        </p:txBody>
      </p:sp>
    </p:spTree>
    <p:extLst>
      <p:ext uri="{BB962C8B-B14F-4D97-AF65-F5344CB8AC3E}">
        <p14:creationId xmlns:p14="http://schemas.microsoft.com/office/powerpoint/2010/main" val="307146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144F41-F934-44B6-8AF7-777EE95BCA4E}" type="datetimeFigureOut">
              <a:rPr lang="en-US" smtClean="0"/>
              <a:t>6/30/2021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BB0C51-5258-4AC0-8EE7-D6288C1C1196}" type="slidenum">
              <a:rPr lang="en-US" smtClean="0"/>
              <a:t>‹#›</a:t>
            </a:fld>
            <a:endParaRPr lang="en-US"/>
          </a:p>
        </p:txBody>
      </p:sp>
    </p:spTree>
    <p:extLst>
      <p:ext uri="{BB962C8B-B14F-4D97-AF65-F5344CB8AC3E}">
        <p14:creationId xmlns:p14="http://schemas.microsoft.com/office/powerpoint/2010/main" val="2181862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sv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144F41-F934-44B6-8AF7-777EE95BCA4E}" type="datetimeFigureOut">
              <a:rPr lang="en-US" smtClean="0"/>
              <a:t>6/30/2021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BB0C51-5258-4AC0-8EE7-D6288C1C1196}" type="slidenum">
              <a:rPr lang="en-US" smtClean="0"/>
              <a:t>‹#›</a:t>
            </a:fld>
            <a:endParaRPr lang="en-US"/>
          </a:p>
        </p:txBody>
      </p:sp>
      <p:pic>
        <p:nvPicPr>
          <p:cNvPr id="8" name="Picture 7" descr="A picture containing refrigerator&#10;&#10;Description automatically generated">
            <a:extLst>
              <a:ext uri="{FF2B5EF4-FFF2-40B4-BE49-F238E27FC236}">
                <a16:creationId xmlns:a16="http://schemas.microsoft.com/office/drawing/2014/main" id="{C5DA65D5-39EA-47A4-BA8E-5FDD676F433D}"/>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7526" y="0"/>
            <a:ext cx="12192000" cy="6858000"/>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66F381C9-28BF-4BC8-B809-27E7D43B2BCA}"/>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6335486" y="10055"/>
            <a:ext cx="5849991" cy="1037398"/>
          </a:xfrm>
          <a:prstGeom prst="rect">
            <a:avLst/>
          </a:prstGeom>
        </p:spPr>
      </p:pic>
      <p:sp>
        <p:nvSpPr>
          <p:cNvPr id="11" name="Rectangle 10">
            <a:extLst>
              <a:ext uri="{FF2B5EF4-FFF2-40B4-BE49-F238E27FC236}">
                <a16:creationId xmlns:a16="http://schemas.microsoft.com/office/drawing/2014/main" id="{60F0E3C7-E81C-4A1C-B5C3-9BB10931C330}"/>
              </a:ext>
            </a:extLst>
          </p:cNvPr>
          <p:cNvSpPr/>
          <p:nvPr userDrawn="1"/>
        </p:nvSpPr>
        <p:spPr>
          <a:xfrm>
            <a:off x="6325106" y="10055"/>
            <a:ext cx="3089198" cy="103497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2050" name="Picture 2">
            <a:extLst>
              <a:ext uri="{FF2B5EF4-FFF2-40B4-BE49-F238E27FC236}">
                <a16:creationId xmlns:a16="http://schemas.microsoft.com/office/drawing/2014/main" id="{70068C94-1298-458B-8677-836927E38D28}"/>
              </a:ext>
            </a:extLst>
          </p:cNvPr>
          <p:cNvPicPr>
            <a:picLocks noChangeAspect="1" noChangeArrowheads="1"/>
          </p:cNvPicPr>
          <p:nvPr userDrawn="1"/>
        </p:nvPicPr>
        <p:blipFill rotWithShape="1">
          <a:blip r:embed="rId15">
            <a:extLst>
              <a:ext uri="{28A0092B-C50C-407E-A947-70E740481C1C}">
                <a14:useLocalDpi xmlns:a14="http://schemas.microsoft.com/office/drawing/2010/main" val="0"/>
              </a:ext>
            </a:extLst>
          </a:blip>
          <a:srcRect t="12593" b="24705"/>
          <a:stretch/>
        </p:blipFill>
        <p:spPr bwMode="auto">
          <a:xfrm>
            <a:off x="20537" y="69547"/>
            <a:ext cx="2302860" cy="97548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4DF1B20-A083-418F-8174-3F70BA8369A8}"/>
              </a:ext>
            </a:extLst>
          </p:cNvPr>
          <p:cNvSpPr txBox="1"/>
          <p:nvPr userDrawn="1"/>
        </p:nvSpPr>
        <p:spPr>
          <a:xfrm>
            <a:off x="4783188" y="6528716"/>
            <a:ext cx="6008915" cy="246221"/>
          </a:xfrm>
          <a:prstGeom prst="rect">
            <a:avLst/>
          </a:prstGeom>
          <a:noFill/>
        </p:spPr>
        <p:txBody>
          <a:bodyPr wrap="square" rtlCol="0">
            <a:spAutoFit/>
          </a:bodyPr>
          <a:lstStyle/>
          <a:p>
            <a:r>
              <a:rPr lang="en-IN" sz="1000" dirty="0"/>
              <a:t> Copyright 2020 and beyond. Distribution prohibited . All rights reserved</a:t>
            </a:r>
          </a:p>
        </p:txBody>
      </p:sp>
      <p:pic>
        <p:nvPicPr>
          <p:cNvPr id="18" name="Graphic 17" descr="Badge Copyright">
            <a:extLst>
              <a:ext uri="{FF2B5EF4-FFF2-40B4-BE49-F238E27FC236}">
                <a16:creationId xmlns:a16="http://schemas.microsoft.com/office/drawing/2014/main" id="{7FD67E10-C91B-4E52-93A9-9E354BBDA02E}"/>
              </a:ext>
            </a:extLst>
          </p:cNvPr>
          <p:cNvPicPr>
            <a:picLocks noChangeAspect="1"/>
          </p:cNvPicPr>
          <p:nvPr userDrawn="1"/>
        </p:nvPicPr>
        <p:blipFill>
          <a:blip r:embed="rId16" cstate="print">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4482743" y="6486345"/>
            <a:ext cx="300445" cy="300445"/>
          </a:xfrm>
          <a:prstGeom prst="rect">
            <a:avLst/>
          </a:prstGeom>
        </p:spPr>
      </p:pic>
    </p:spTree>
    <p:extLst>
      <p:ext uri="{BB962C8B-B14F-4D97-AF65-F5344CB8AC3E}">
        <p14:creationId xmlns:p14="http://schemas.microsoft.com/office/powerpoint/2010/main" val="10719482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pp.cpcbccr.com/caaqms/fetch_table_data" TargetMode="External"/><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hyperlink" Target="file:///C:\Users\anshi\Downloads\AQI%20Study%20Dashboard.twbx"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machinelearningmastery.com/decompose-time-series-data-trend-seasonality/" TargetMode="External"/><Relationship Id="rId2" Type="http://schemas.openxmlformats.org/officeDocument/2006/relationships/hyperlink" Target="https://otexts.com/fpp2/decomposition.html" TargetMode="External"/><Relationship Id="rId1" Type="http://schemas.openxmlformats.org/officeDocument/2006/relationships/slideLayout" Target="../slideLayouts/slideLayout3.xml"/><Relationship Id="rId4" Type="http://schemas.openxmlformats.org/officeDocument/2006/relationships/hyperlink" Target="https://thejeshgn.com/2020/02/14/"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hyperlink" Target="https://blogs.worldbank.org/endpovertyinsouthasia/indias-air-pollution-woes" TargetMode="External"/><Relationship Id="rId4" Type="http://schemas.openxmlformats.org/officeDocument/2006/relationships/hyperlink" Target="https://energyandcleanair.org/publications/costs-of-air-pollution-from-fossil-fuel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descr="A picture containing computer, holding, table&#10;&#10;Description automatically generated">
            <a:extLst>
              <a:ext uri="{FF2B5EF4-FFF2-40B4-BE49-F238E27FC236}">
                <a16:creationId xmlns:a16="http://schemas.microsoft.com/office/drawing/2014/main" id="{028C19A9-810C-4C90-AE4C-B0BA8334455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0929" r="8769" b="11501"/>
          <a:stretch/>
        </p:blipFill>
        <p:spPr>
          <a:xfrm>
            <a:off x="8453718" y="2608729"/>
            <a:ext cx="3738282" cy="4249272"/>
          </a:xfrm>
          <a:prstGeom prst="rect">
            <a:avLst/>
          </a:prstGeom>
        </p:spPr>
      </p:pic>
      <p:sp>
        <p:nvSpPr>
          <p:cNvPr id="2" name="Title 1">
            <a:extLst>
              <a:ext uri="{FF2B5EF4-FFF2-40B4-BE49-F238E27FC236}">
                <a16:creationId xmlns:a16="http://schemas.microsoft.com/office/drawing/2014/main" id="{E8C202D0-8124-4A31-9E47-AFB3B7E158F5}"/>
              </a:ext>
            </a:extLst>
          </p:cNvPr>
          <p:cNvSpPr>
            <a:spLocks noGrp="1"/>
          </p:cNvSpPr>
          <p:nvPr>
            <p:ph type="ctrTitle"/>
          </p:nvPr>
        </p:nvSpPr>
        <p:spPr>
          <a:xfrm>
            <a:off x="483822" y="586326"/>
            <a:ext cx="9144000" cy="1090076"/>
          </a:xfrm>
        </p:spPr>
        <p:txBody>
          <a:bodyPr>
            <a:normAutofit/>
          </a:bodyPr>
          <a:lstStyle/>
          <a:p>
            <a:r>
              <a:rPr lang="en-US" sz="5400" b="1" i="1" dirty="0">
                <a:solidFill>
                  <a:schemeClr val="accent1"/>
                </a:solidFill>
                <a:latin typeface="+mn-lt"/>
              </a:rPr>
              <a:t>WIND PANEL</a:t>
            </a:r>
            <a:endParaRPr lang="en-IN" sz="5400" b="1" i="1" dirty="0">
              <a:solidFill>
                <a:schemeClr val="accent1"/>
              </a:solidFill>
              <a:latin typeface="+mn-lt"/>
            </a:endParaRPr>
          </a:p>
        </p:txBody>
      </p:sp>
      <p:sp>
        <p:nvSpPr>
          <p:cNvPr id="3" name="Subtitle 2">
            <a:extLst>
              <a:ext uri="{FF2B5EF4-FFF2-40B4-BE49-F238E27FC236}">
                <a16:creationId xmlns:a16="http://schemas.microsoft.com/office/drawing/2014/main" id="{5CC1C95D-7E32-47A7-9C65-0B270261DFA8}"/>
              </a:ext>
            </a:extLst>
          </p:cNvPr>
          <p:cNvSpPr>
            <a:spLocks noGrp="1"/>
          </p:cNvSpPr>
          <p:nvPr>
            <p:ph type="subTitle" idx="1"/>
          </p:nvPr>
        </p:nvSpPr>
        <p:spPr>
          <a:xfrm>
            <a:off x="182244" y="2931459"/>
            <a:ext cx="8656956" cy="3418540"/>
          </a:xfrm>
        </p:spPr>
        <p:txBody>
          <a:bodyPr>
            <a:normAutofit fontScale="70000" lnSpcReduction="20000"/>
          </a:bodyPr>
          <a:lstStyle/>
          <a:p>
            <a:pPr algn="l"/>
            <a:r>
              <a:rPr lang="en-US" sz="4000" b="1" i="1" u="sng" dirty="0">
                <a:solidFill>
                  <a:schemeClr val="accent1"/>
                </a:solidFill>
              </a:rPr>
              <a:t>PRESENTED BY</a:t>
            </a:r>
            <a:r>
              <a:rPr lang="en-US" sz="4000" b="1" i="1" dirty="0">
                <a:solidFill>
                  <a:schemeClr val="accent1"/>
                </a:solidFill>
              </a:rPr>
              <a:t>:                                             </a:t>
            </a:r>
            <a:r>
              <a:rPr lang="en-IN" sz="4000" b="1" i="1" u="sng" dirty="0">
                <a:solidFill>
                  <a:schemeClr val="accent1"/>
                </a:solidFill>
                <a:effectLst/>
                <a:latin typeface="Calibri" panose="020F0502020204030204" pitchFamily="34" charset="0"/>
              </a:rPr>
              <a:t>TEAM MEMBERS:</a:t>
            </a:r>
          </a:p>
          <a:p>
            <a:pPr algn="l"/>
            <a:endParaRPr lang="en-US" sz="2900" b="1" i="1" dirty="0"/>
          </a:p>
          <a:p>
            <a:pPr algn="l"/>
            <a:r>
              <a:rPr lang="en-US" sz="2900" b="1" i="1" dirty="0"/>
              <a:t>GROUP 6, IPBA 6A</a:t>
            </a:r>
            <a:r>
              <a:rPr lang="en-US" sz="3500" b="1" dirty="0"/>
              <a:t>					    </a:t>
            </a:r>
            <a:r>
              <a:rPr lang="en-IN" sz="2900" b="1" i="1" dirty="0">
                <a:solidFill>
                  <a:srgbClr val="000000"/>
                </a:solidFill>
                <a:effectLst/>
                <a:latin typeface="Calibri" panose="020F0502020204030204" pitchFamily="34" charset="0"/>
              </a:rPr>
              <a:t>Gangesh Singhal</a:t>
            </a:r>
            <a:endParaRPr lang="en-US" sz="2900" b="1" i="1" dirty="0">
              <a:solidFill>
                <a:srgbClr val="000000"/>
              </a:solidFill>
              <a:effectLst/>
              <a:latin typeface="Calibri" panose="020F0502020204030204" pitchFamily="34" charset="0"/>
            </a:endParaRPr>
          </a:p>
          <a:p>
            <a:pPr algn="r"/>
            <a:r>
              <a:rPr lang="en-IN" sz="2900" b="1" i="1" dirty="0">
                <a:solidFill>
                  <a:srgbClr val="000000"/>
                </a:solidFill>
                <a:effectLst/>
                <a:latin typeface="Calibri" panose="020F0502020204030204" pitchFamily="34" charset="0"/>
              </a:rPr>
              <a:t>Md. Sahjad Farouqui</a:t>
            </a:r>
          </a:p>
          <a:p>
            <a:pPr algn="r"/>
            <a:r>
              <a:rPr lang="en-IN" sz="2900" b="1" i="1" dirty="0">
                <a:solidFill>
                  <a:srgbClr val="000000"/>
                </a:solidFill>
                <a:effectLst/>
                <a:latin typeface="Calibri" panose="020F0502020204030204" pitchFamily="34" charset="0"/>
              </a:rPr>
              <a:t>Prashant Ojha</a:t>
            </a:r>
          </a:p>
          <a:p>
            <a:pPr algn="r"/>
            <a:r>
              <a:rPr lang="en-IN" sz="2900" b="1" i="1" dirty="0">
                <a:solidFill>
                  <a:srgbClr val="000000"/>
                </a:solidFill>
                <a:latin typeface="Calibri" panose="020F0502020204030204" pitchFamily="34" charset="0"/>
              </a:rPr>
              <a:t>Rishika Maheshwari</a:t>
            </a:r>
          </a:p>
          <a:p>
            <a:pPr algn="r"/>
            <a:r>
              <a:rPr lang="en-IN" sz="2900" b="1" i="1" dirty="0">
                <a:solidFill>
                  <a:srgbClr val="000000"/>
                </a:solidFill>
                <a:effectLst/>
                <a:latin typeface="Calibri" panose="020F0502020204030204" pitchFamily="34" charset="0"/>
              </a:rPr>
              <a:t>Saif Mohammad</a:t>
            </a:r>
          </a:p>
          <a:p>
            <a:pPr algn="r"/>
            <a:r>
              <a:rPr lang="en-IN" sz="2900" b="1" i="1" dirty="0">
                <a:solidFill>
                  <a:srgbClr val="000000"/>
                </a:solidFill>
                <a:latin typeface="Calibri" panose="020F0502020204030204" pitchFamily="34" charset="0"/>
              </a:rPr>
              <a:t>Animesh Parikshya</a:t>
            </a:r>
          </a:p>
          <a:p>
            <a:pPr algn="r"/>
            <a:r>
              <a:rPr lang="en-IN" sz="2900" b="1" i="1" dirty="0">
                <a:solidFill>
                  <a:srgbClr val="000000"/>
                </a:solidFill>
                <a:latin typeface="Calibri" panose="020F0502020204030204" pitchFamily="34" charset="0"/>
              </a:rPr>
              <a:t>Dr. Anshika Sharma</a:t>
            </a:r>
          </a:p>
          <a:p>
            <a:pPr algn="l"/>
            <a:endParaRPr lang="en-US" dirty="0"/>
          </a:p>
          <a:p>
            <a:pPr algn="l"/>
            <a:endParaRPr lang="en-IN" dirty="0"/>
          </a:p>
        </p:txBody>
      </p:sp>
    </p:spTree>
    <p:extLst>
      <p:ext uri="{BB962C8B-B14F-4D97-AF65-F5344CB8AC3E}">
        <p14:creationId xmlns:p14="http://schemas.microsoft.com/office/powerpoint/2010/main" val="2158490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itle 1">
            <a:extLst>
              <a:ext uri="{FF2B5EF4-FFF2-40B4-BE49-F238E27FC236}">
                <a16:creationId xmlns:a16="http://schemas.microsoft.com/office/drawing/2014/main" id="{4F6EEB8C-4ACF-427B-891A-DA7414E11E27}"/>
              </a:ext>
            </a:extLst>
          </p:cNvPr>
          <p:cNvSpPr txBox="1">
            <a:spLocks/>
          </p:cNvSpPr>
          <p:nvPr/>
        </p:nvSpPr>
        <p:spPr>
          <a:xfrm>
            <a:off x="3720353" y="129729"/>
            <a:ext cx="4760259" cy="696695"/>
          </a:xfrm>
          <a:prstGeom prst="rect">
            <a:avLst/>
          </a:prstGeom>
        </p:spPr>
        <p:txBody>
          <a:bodyPr wrap="square" lIns="91440" tIns="45720" rIns="91440" bIns="4572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i="1" dirty="0">
                <a:solidFill>
                  <a:srgbClr val="5B9BD5">
                    <a:lumMod val="75000"/>
                  </a:srgbClr>
                </a:solidFill>
                <a:latin typeface="+mn-lt"/>
              </a:rPr>
              <a:t>WEB SCRAPPING</a:t>
            </a:r>
          </a:p>
        </p:txBody>
      </p:sp>
      <p:sp>
        <p:nvSpPr>
          <p:cNvPr id="4" name="TextBox 3">
            <a:extLst>
              <a:ext uri="{FF2B5EF4-FFF2-40B4-BE49-F238E27FC236}">
                <a16:creationId xmlns:a16="http://schemas.microsoft.com/office/drawing/2014/main" id="{39CC25D5-837D-40CE-B8A3-DEEFEB115C4D}"/>
              </a:ext>
            </a:extLst>
          </p:cNvPr>
          <p:cNvSpPr txBox="1"/>
          <p:nvPr/>
        </p:nvSpPr>
        <p:spPr>
          <a:xfrm>
            <a:off x="2673766" y="1090619"/>
            <a:ext cx="6783999" cy="120032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prstClr val="black"/>
                </a:solidFill>
                <a:effectLst/>
                <a:uLnTx/>
                <a:uFillTx/>
              </a:rPr>
              <a:t>Developed a Web Scrapping Code in SQLITE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pic>
        <p:nvPicPr>
          <p:cNvPr id="10" name="Picture 9">
            <a:extLst>
              <a:ext uri="{FF2B5EF4-FFF2-40B4-BE49-F238E27FC236}">
                <a16:creationId xmlns:a16="http://schemas.microsoft.com/office/drawing/2014/main" id="{63CE7D78-47C0-43F2-97E9-22FD0DAFA3C8}"/>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62400" y="2045969"/>
            <a:ext cx="7864215" cy="4022321"/>
          </a:xfrm>
          <a:prstGeom prst="rect">
            <a:avLst/>
          </a:prstGeom>
          <a:noFill/>
          <a:ln>
            <a:noFill/>
          </a:ln>
        </p:spPr>
      </p:pic>
      <p:sp>
        <p:nvSpPr>
          <p:cNvPr id="5" name="TextBox 4">
            <a:extLst>
              <a:ext uri="{FF2B5EF4-FFF2-40B4-BE49-F238E27FC236}">
                <a16:creationId xmlns:a16="http://schemas.microsoft.com/office/drawing/2014/main" id="{36CD0A9F-DC96-4443-9846-F533D3E5A05E}"/>
              </a:ext>
            </a:extLst>
          </p:cNvPr>
          <p:cNvSpPr txBox="1"/>
          <p:nvPr/>
        </p:nvSpPr>
        <p:spPr>
          <a:xfrm>
            <a:off x="434753" y="2373745"/>
            <a:ext cx="3112011" cy="3441776"/>
          </a:xfrm>
          <a:prstGeom prst="rect">
            <a:avLst/>
          </a:prstGeom>
          <a:noFill/>
        </p:spPr>
        <p:txBody>
          <a:bodyPr wrap="square" rtlCol="0">
            <a:spAutoFit/>
          </a:bodyPr>
          <a:lstStyle/>
          <a:p>
            <a:pPr algn="just">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Fetch The data by hitting the API: </a:t>
            </a:r>
            <a:r>
              <a:rPr lang="en-IN" u="sng"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https://app.cpcbccr.com/caaqms/fetch_table_data</a:t>
            </a:r>
            <a:endParaRPr lang="en-IN"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IN" dirty="0">
                <a:effectLst/>
                <a:latin typeface="Calibri" panose="020F0502020204030204" pitchFamily="34" charset="0"/>
                <a:ea typeface="Calibri" panose="020F0502020204030204" pitchFamily="34" charset="0"/>
                <a:cs typeface="Times New Roman" panose="02020603050405020304" pitchFamily="18" charset="0"/>
              </a:rPr>
              <a:t>Request on basis of Dates</a:t>
            </a:r>
          </a:p>
          <a:p>
            <a:pPr marL="342900" lvl="0" indent="-342900" algn="just">
              <a:lnSpc>
                <a:spcPct val="107000"/>
              </a:lnSpc>
              <a:buFont typeface="Symbol" panose="05050102010706020507" pitchFamily="18" charset="2"/>
              <a:buChar char=""/>
            </a:pPr>
            <a:r>
              <a:rPr lang="en-IN" dirty="0">
                <a:effectLst/>
                <a:latin typeface="Calibri" panose="020F0502020204030204" pitchFamily="34" charset="0"/>
                <a:ea typeface="Calibri" panose="020F0502020204030204" pitchFamily="34" charset="0"/>
                <a:cs typeface="Times New Roman" panose="02020603050405020304" pitchFamily="18" charset="0"/>
              </a:rPr>
              <a:t>Request on basis of Pollutants unique code </a:t>
            </a:r>
          </a:p>
          <a:p>
            <a:pPr marL="342900" lvl="0" indent="-342900" algn="just">
              <a:lnSpc>
                <a:spcPct val="107000"/>
              </a:lnSpc>
              <a:buFont typeface="Symbol" panose="05050102010706020507" pitchFamily="18" charset="2"/>
              <a:buChar char=""/>
            </a:pPr>
            <a:r>
              <a:rPr lang="en-IN" dirty="0">
                <a:effectLst/>
                <a:latin typeface="Calibri" panose="020F0502020204030204" pitchFamily="34" charset="0"/>
                <a:ea typeface="Calibri" panose="020F0502020204030204" pitchFamily="34" charset="0"/>
                <a:cs typeface="Times New Roman" panose="02020603050405020304" pitchFamily="18" charset="0"/>
              </a:rPr>
              <a:t>Snippet of the connection</a:t>
            </a:r>
          </a:p>
          <a:p>
            <a:pPr marL="457200" algn="just">
              <a:lnSpc>
                <a:spcPct val="107000"/>
              </a:lnSpc>
              <a:spcAft>
                <a:spcPts val="800"/>
              </a:spcAft>
            </a:pPr>
            <a:r>
              <a:rPr lang="en-IN" dirty="0">
                <a:latin typeface="Calibri" panose="020F0502020204030204" pitchFamily="34" charset="0"/>
                <a:ea typeface="Calibri" panose="020F0502020204030204" pitchFamily="34" charset="0"/>
                <a:cs typeface="Times New Roman" panose="02020603050405020304" pitchFamily="18" charset="0"/>
              </a:rPr>
              <a:t>d</a:t>
            </a:r>
            <a:r>
              <a:rPr lang="en-IN" dirty="0">
                <a:effectLst/>
                <a:latin typeface="Calibri" panose="020F0502020204030204" pitchFamily="34" charset="0"/>
                <a:ea typeface="Calibri" panose="020F0502020204030204" pitchFamily="34" charset="0"/>
                <a:cs typeface="Times New Roman" panose="02020603050405020304" pitchFamily="18" charset="0"/>
              </a:rPr>
              <a:t>b= dataset.connect('</a:t>
            </a:r>
            <a:r>
              <a:rPr lang="en-IN" dirty="0" err="1">
                <a:effectLst/>
                <a:latin typeface="Calibri" panose="020F0502020204030204" pitchFamily="34" charset="0"/>
                <a:ea typeface="Calibri" panose="020F0502020204030204" pitchFamily="34" charset="0"/>
                <a:cs typeface="Times New Roman" panose="02020603050405020304" pitchFamily="18" charset="0"/>
              </a:rPr>
              <a:t>sqlite</a:t>
            </a:r>
            <a:r>
              <a:rPr lang="en-IN" dirty="0">
                <a:effectLst/>
                <a:latin typeface="Calibri" panose="020F0502020204030204" pitchFamily="34" charset="0"/>
                <a:ea typeface="Calibri" panose="020F0502020204030204" pitchFamily="34" charset="0"/>
                <a:cs typeface="Times New Roman" panose="02020603050405020304" pitchFamily="18" charset="0"/>
              </a:rPr>
              <a:t>:///../data/db/data.sqlite3')</a:t>
            </a:r>
          </a:p>
        </p:txBody>
      </p:sp>
    </p:spTree>
    <p:extLst>
      <p:ext uri="{BB962C8B-B14F-4D97-AF65-F5344CB8AC3E}">
        <p14:creationId xmlns:p14="http://schemas.microsoft.com/office/powerpoint/2010/main" val="1332278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itle 1">
            <a:extLst>
              <a:ext uri="{FF2B5EF4-FFF2-40B4-BE49-F238E27FC236}">
                <a16:creationId xmlns:a16="http://schemas.microsoft.com/office/drawing/2014/main" id="{FFAF4A2F-DFC9-4B8E-ADEF-32E412E6ED5E}"/>
              </a:ext>
            </a:extLst>
          </p:cNvPr>
          <p:cNvSpPr txBox="1">
            <a:spLocks/>
          </p:cNvSpPr>
          <p:nvPr/>
        </p:nvSpPr>
        <p:spPr>
          <a:xfrm>
            <a:off x="2366682" y="207423"/>
            <a:ext cx="7064189" cy="696695"/>
          </a:xfrm>
          <a:prstGeom prst="rect">
            <a:avLst/>
          </a:prstGeom>
        </p:spPr>
        <p:txBody>
          <a:bodyPr wrap="square" lIns="91440" tIns="45720" rIns="91440" bIns="4572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i="1" dirty="0">
                <a:solidFill>
                  <a:srgbClr val="5B9BD5">
                    <a:lumMod val="75000"/>
                  </a:srgbClr>
                </a:solidFill>
                <a:latin typeface="+mn-lt"/>
              </a:rPr>
              <a:t>MISSING VALUE TREATMENT</a:t>
            </a:r>
          </a:p>
        </p:txBody>
      </p:sp>
      <p:graphicFrame>
        <p:nvGraphicFramePr>
          <p:cNvPr id="4" name="Diagram 3">
            <a:extLst>
              <a:ext uri="{FF2B5EF4-FFF2-40B4-BE49-F238E27FC236}">
                <a16:creationId xmlns:a16="http://schemas.microsoft.com/office/drawing/2014/main" id="{CE40B0F5-5EC2-4917-A6CE-8866ABA5F45D}"/>
              </a:ext>
            </a:extLst>
          </p:cNvPr>
          <p:cNvGraphicFramePr/>
          <p:nvPr>
            <p:extLst>
              <p:ext uri="{D42A27DB-BD31-4B8C-83A1-F6EECF244321}">
                <p14:modId xmlns:p14="http://schemas.microsoft.com/office/powerpoint/2010/main" val="583028121"/>
              </p:ext>
            </p:extLst>
          </p:nvPr>
        </p:nvGraphicFramePr>
        <p:xfrm>
          <a:off x="152400" y="1639075"/>
          <a:ext cx="5730240" cy="4673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294751B6-5DFF-47EA-B904-272D3AA18825}"/>
              </a:ext>
            </a:extLst>
          </p:cNvPr>
          <p:cNvSpPr txBox="1"/>
          <p:nvPr/>
        </p:nvSpPr>
        <p:spPr>
          <a:xfrm>
            <a:off x="5768924" y="2255520"/>
            <a:ext cx="607763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CASE1 : When less than 3 consecutive values missing.</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Taking average of 5 days before and after.</a:t>
            </a:r>
            <a:endParaRPr kumimoji="0" lang="en-IN" sz="2000" b="0" i="0" u="none" strike="noStrike" kern="0" cap="none" spc="0" normalizeH="0" baseline="0" noProof="0" dirty="0">
              <a:ln>
                <a:noFill/>
              </a:ln>
              <a:solidFill>
                <a:prstClr val="black"/>
              </a:solidFill>
              <a:effectLst/>
              <a:uLnTx/>
              <a:uFillTx/>
            </a:endParaRPr>
          </a:p>
        </p:txBody>
      </p:sp>
      <p:sp>
        <p:nvSpPr>
          <p:cNvPr id="6" name="TextBox 5">
            <a:extLst>
              <a:ext uri="{FF2B5EF4-FFF2-40B4-BE49-F238E27FC236}">
                <a16:creationId xmlns:a16="http://schemas.microsoft.com/office/drawing/2014/main" id="{15F6CCB4-2914-4FB4-BEBF-9419BDA8B658}"/>
              </a:ext>
            </a:extLst>
          </p:cNvPr>
          <p:cNvSpPr txBox="1"/>
          <p:nvPr/>
        </p:nvSpPr>
        <p:spPr>
          <a:xfrm>
            <a:off x="5768924" y="3479833"/>
            <a:ext cx="607763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CASE2 : When starting values are missing.</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Using Geo-pandas to fill values from nearby stations.</a:t>
            </a:r>
            <a:endParaRPr kumimoji="0" lang="en-IN" sz="2000" b="0" i="0" u="none" strike="noStrike" kern="0" cap="none" spc="0" normalizeH="0" baseline="0" noProof="0" dirty="0">
              <a:ln>
                <a:noFill/>
              </a:ln>
              <a:solidFill>
                <a:prstClr val="black"/>
              </a:solidFill>
              <a:effectLst/>
              <a:uLnTx/>
              <a:uFillTx/>
            </a:endParaRPr>
          </a:p>
        </p:txBody>
      </p:sp>
      <p:sp>
        <p:nvSpPr>
          <p:cNvPr id="7" name="TextBox 6">
            <a:extLst>
              <a:ext uri="{FF2B5EF4-FFF2-40B4-BE49-F238E27FC236}">
                <a16:creationId xmlns:a16="http://schemas.microsoft.com/office/drawing/2014/main" id="{4E3570A7-F115-4129-B93C-EB8F92D22AC6}"/>
              </a:ext>
            </a:extLst>
          </p:cNvPr>
          <p:cNvSpPr txBox="1"/>
          <p:nvPr/>
        </p:nvSpPr>
        <p:spPr>
          <a:xfrm>
            <a:off x="5768924" y="4704147"/>
            <a:ext cx="607763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CASE3 : When more than 3 consecutive values missing.</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Predicting values from previous dates.</a:t>
            </a:r>
            <a:endParaRPr kumimoji="0" lang="en-IN" sz="20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980810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itle 1">
            <a:extLst>
              <a:ext uri="{FF2B5EF4-FFF2-40B4-BE49-F238E27FC236}">
                <a16:creationId xmlns:a16="http://schemas.microsoft.com/office/drawing/2014/main" id="{A95F659A-4FCD-4999-ABC9-40435CC606E2}"/>
              </a:ext>
            </a:extLst>
          </p:cNvPr>
          <p:cNvSpPr txBox="1">
            <a:spLocks/>
          </p:cNvSpPr>
          <p:nvPr/>
        </p:nvSpPr>
        <p:spPr>
          <a:xfrm>
            <a:off x="2235977" y="313765"/>
            <a:ext cx="5102351" cy="905435"/>
          </a:xfrm>
        </p:spPr>
        <p:txBody>
          <a:bodyPr vert="horz" lIns="91440" tIns="45720" rIns="91440" bIns="45720" rtlCol="0" anchor="ctr" anchorCtr="0">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600"/>
              </a:spcAft>
              <a:buClrTx/>
              <a:buSzTx/>
              <a:buFontTx/>
              <a:buNone/>
              <a:tabLst/>
              <a:defRPr/>
            </a:pPr>
            <a:r>
              <a:rPr kumimoji="0" lang="en-US" sz="4400" b="1" i="1" u="none" strike="noStrike" kern="1200" cap="none" spc="0" normalizeH="0" baseline="0" noProof="0" dirty="0">
                <a:ln>
                  <a:noFill/>
                </a:ln>
                <a:solidFill>
                  <a:srgbClr val="4472C4"/>
                </a:solidFill>
                <a:effectLst/>
                <a:uLnTx/>
                <a:uFillTx/>
                <a:latin typeface="+mn-lt"/>
                <a:ea typeface="+mj-ea"/>
                <a:cs typeface="+mj-cs"/>
              </a:rPr>
              <a:t>OUTLIER TREATMENT</a:t>
            </a:r>
          </a:p>
        </p:txBody>
      </p:sp>
      <p:sp>
        <p:nvSpPr>
          <p:cNvPr id="4" name="TextBox 3">
            <a:extLst>
              <a:ext uri="{FF2B5EF4-FFF2-40B4-BE49-F238E27FC236}">
                <a16:creationId xmlns:a16="http://schemas.microsoft.com/office/drawing/2014/main" id="{69160131-3996-41B0-87A6-84A8A44F0EC3}"/>
              </a:ext>
            </a:extLst>
          </p:cNvPr>
          <p:cNvSpPr txBox="1"/>
          <p:nvPr/>
        </p:nvSpPr>
        <p:spPr>
          <a:xfrm>
            <a:off x="711977" y="1828897"/>
            <a:ext cx="5102351" cy="3785419"/>
          </a:xfrm>
        </p:spPr>
        <p:txBody>
          <a:bodyPr vert="horz" lIns="91440" tIns="45720" rIns="91440" bIns="45720" rtlCol="0">
            <a:norm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1" i="1" u="sng" strike="noStrike" kern="0" cap="none" spc="0" normalizeH="0" baseline="0" noProof="0" dirty="0">
                <a:ln>
                  <a:noFill/>
                </a:ln>
                <a:solidFill>
                  <a:prstClr val="black"/>
                </a:solidFill>
                <a:effectLst/>
                <a:uLnTx/>
                <a:uFillTx/>
              </a:rPr>
              <a:t>Interpretation:</a:t>
            </a:r>
          </a:p>
          <a:p>
            <a:pPr marR="0" lvl="0" algn="just" defTabSz="914400" eaLnBrk="1" fontAlgn="auto" latinLnBrk="0" hangingPunct="1">
              <a:lnSpc>
                <a:spcPct val="90000"/>
              </a:lnSpc>
              <a:spcBef>
                <a:spcPts val="0"/>
              </a:spcBef>
              <a:spcAft>
                <a:spcPts val="600"/>
              </a:spcAft>
              <a:buClrTx/>
              <a:buSzTx/>
              <a:tabLst/>
              <a:defRPr/>
            </a:pPr>
            <a:endParaRPr kumimoji="0" lang="en-US" sz="2000" b="1" i="1" u="sng" strike="noStrike" kern="0" cap="none" spc="0" normalizeH="0" baseline="0" noProof="0" dirty="0">
              <a:ln>
                <a:noFill/>
              </a:ln>
              <a:solidFill>
                <a:prstClr val="black"/>
              </a:solidFill>
              <a:effectLst/>
              <a:uLnTx/>
              <a:uFillTx/>
            </a:endParaRPr>
          </a:p>
          <a:p>
            <a:pPr marL="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After analyzing Boxplots of every pollutant for each station, only two of the boxplot have unacceptable outliers as mentioned below:</a:t>
            </a:r>
          </a:p>
          <a:p>
            <a:pPr marL="28575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1" i="1" u="none" strike="noStrike" kern="0" cap="none" spc="0" normalizeH="0" baseline="0" noProof="0" dirty="0">
                <a:ln>
                  <a:noFill/>
                </a:ln>
                <a:solidFill>
                  <a:prstClr val="black"/>
                </a:solidFill>
                <a:effectLst/>
                <a:uLnTx/>
                <a:uFillTx/>
              </a:rPr>
              <a:t>PM2.5 Pollutant for Ashok Vihar </a:t>
            </a:r>
            <a:r>
              <a:rPr kumimoji="0" lang="en-US" sz="2000" b="0" i="0" u="none" strike="noStrike" kern="0" cap="none" spc="0" normalizeH="0" baseline="0" noProof="0" dirty="0">
                <a:ln>
                  <a:noFill/>
                </a:ln>
                <a:solidFill>
                  <a:prstClr val="black"/>
                </a:solidFill>
                <a:effectLst/>
                <a:uLnTx/>
                <a:uFillTx/>
              </a:rPr>
              <a:t>(filtering all the values which have more than 1000 value).</a:t>
            </a:r>
          </a:p>
          <a:p>
            <a:pPr marL="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0" i="0" u="none" strike="noStrike" kern="0" cap="none" spc="0" normalizeH="0" baseline="0" noProof="0" dirty="0">
              <a:ln>
                <a:noFill/>
              </a:ln>
              <a:solidFill>
                <a:prstClr val="black"/>
              </a:solidFill>
              <a:effectLst/>
              <a:uLnTx/>
              <a:uFillTx/>
            </a:endParaRPr>
          </a:p>
          <a:p>
            <a:pPr marL="28575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1" i="1" u="none" strike="noStrike" kern="0" cap="none" spc="0" normalizeH="0" baseline="0" noProof="0" dirty="0">
                <a:ln>
                  <a:noFill/>
                </a:ln>
                <a:solidFill>
                  <a:prstClr val="black"/>
                </a:solidFill>
                <a:effectLst/>
                <a:uLnTx/>
                <a:uFillTx/>
              </a:rPr>
              <a:t>SO2 Pollutant for Punjabi Bagh </a:t>
            </a:r>
            <a:r>
              <a:rPr kumimoji="0" lang="en-US" sz="2000" b="0" i="0" u="none" strike="noStrike" kern="0" cap="none" spc="0" normalizeH="0" baseline="0" noProof="0" dirty="0">
                <a:ln>
                  <a:noFill/>
                </a:ln>
                <a:solidFill>
                  <a:prstClr val="black"/>
                </a:solidFill>
                <a:effectLst/>
                <a:uLnTx/>
                <a:uFillTx/>
              </a:rPr>
              <a:t>(most realistic value are below 150, therefore, filtering anything above it).</a:t>
            </a:r>
          </a:p>
        </p:txBody>
      </p:sp>
      <p:pic>
        <p:nvPicPr>
          <p:cNvPr id="5" name="Picture 4">
            <a:extLst>
              <a:ext uri="{FF2B5EF4-FFF2-40B4-BE49-F238E27FC236}">
                <a16:creationId xmlns:a16="http://schemas.microsoft.com/office/drawing/2014/main" id="{D8DDB0EE-EA28-4AAE-B0EB-A6F7AC90338D}"/>
              </a:ext>
            </a:extLst>
          </p:cNvPr>
          <p:cNvPicPr>
            <a:picLocks noChangeAspect="1"/>
          </p:cNvPicPr>
          <p:nvPr/>
        </p:nvPicPr>
        <p:blipFill>
          <a:blip r:embed="rId2"/>
          <a:stretch>
            <a:fillRect/>
          </a:stretch>
        </p:blipFill>
        <p:spPr>
          <a:xfrm>
            <a:off x="7055224" y="869577"/>
            <a:ext cx="3917575" cy="2741272"/>
          </a:xfrm>
          <a:prstGeom prst="rect">
            <a:avLst/>
          </a:prstGeom>
        </p:spPr>
      </p:pic>
      <p:pic>
        <p:nvPicPr>
          <p:cNvPr id="6" name="Picture 5">
            <a:extLst>
              <a:ext uri="{FF2B5EF4-FFF2-40B4-BE49-F238E27FC236}">
                <a16:creationId xmlns:a16="http://schemas.microsoft.com/office/drawing/2014/main" id="{FC90AB0D-388F-4798-9872-DCA4EECD5490}"/>
              </a:ext>
            </a:extLst>
          </p:cNvPr>
          <p:cNvPicPr>
            <a:picLocks noChangeAspect="1"/>
          </p:cNvPicPr>
          <p:nvPr/>
        </p:nvPicPr>
        <p:blipFill>
          <a:blip r:embed="rId3"/>
          <a:stretch>
            <a:fillRect/>
          </a:stretch>
        </p:blipFill>
        <p:spPr>
          <a:xfrm>
            <a:off x="6858000" y="3721607"/>
            <a:ext cx="4114799" cy="2589545"/>
          </a:xfrm>
          <a:prstGeom prst="rect">
            <a:avLst/>
          </a:prstGeom>
          <a:effectLst/>
        </p:spPr>
      </p:pic>
    </p:spTree>
    <p:extLst>
      <p:ext uri="{BB962C8B-B14F-4D97-AF65-F5344CB8AC3E}">
        <p14:creationId xmlns:p14="http://schemas.microsoft.com/office/powerpoint/2010/main" val="928811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7" name="TextBox 6">
            <a:extLst>
              <a:ext uri="{FF2B5EF4-FFF2-40B4-BE49-F238E27FC236}">
                <a16:creationId xmlns:a16="http://schemas.microsoft.com/office/drawing/2014/main" id="{15CF1ED8-77E0-45C7-B825-F844C04A1958}"/>
              </a:ext>
            </a:extLst>
          </p:cNvPr>
          <p:cNvSpPr txBox="1"/>
          <p:nvPr/>
        </p:nvSpPr>
        <p:spPr>
          <a:xfrm>
            <a:off x="1669002" y="2659559"/>
            <a:ext cx="8256233" cy="769441"/>
          </a:xfrm>
          <a:prstGeom prst="rect">
            <a:avLst/>
          </a:prstGeom>
          <a:noFill/>
        </p:spPr>
        <p:txBody>
          <a:bodyPr wrap="square">
            <a:spAutoFit/>
          </a:bodyPr>
          <a:lstStyle/>
          <a:p>
            <a:pPr algn="ctr"/>
            <a:r>
              <a:rPr lang="en-US" sz="4400" b="1" i="1" dirty="0">
                <a:solidFill>
                  <a:srgbClr val="FFC000">
                    <a:lumMod val="75000"/>
                  </a:srgbClr>
                </a:solidFill>
              </a:rPr>
              <a:t>EXPLORATORY</a:t>
            </a:r>
            <a:r>
              <a:rPr lang="en-US" sz="4400" b="1" i="1" dirty="0">
                <a:solidFill>
                  <a:srgbClr val="BF9000"/>
                </a:solidFill>
              </a:rPr>
              <a:t> DATA ANALYSIS</a:t>
            </a:r>
          </a:p>
        </p:txBody>
      </p:sp>
    </p:spTree>
    <p:extLst>
      <p:ext uri="{BB962C8B-B14F-4D97-AF65-F5344CB8AC3E}">
        <p14:creationId xmlns:p14="http://schemas.microsoft.com/office/powerpoint/2010/main" val="3237886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28F32BD7-61B9-4965-8DC3-E898901FF8D3}"/>
              </a:ext>
            </a:extLst>
          </p:cNvPr>
          <p:cNvSpPr txBox="1"/>
          <p:nvPr/>
        </p:nvSpPr>
        <p:spPr>
          <a:xfrm>
            <a:off x="2716306" y="367553"/>
            <a:ext cx="6248400" cy="842682"/>
          </a:xfrm>
        </p:spPr>
        <p:txBody>
          <a:bodyPr vert="horz" lIns="91440" tIns="45720" rIns="91440" bIns="45720" rtlCol="0" anchor="ctr">
            <a:normAutofit fontScale="92500"/>
          </a:bodyPr>
          <a:lstStyle/>
          <a:p>
            <a:pPr algn="ctr">
              <a:lnSpc>
                <a:spcPct val="90000"/>
              </a:lnSpc>
              <a:spcBef>
                <a:spcPct val="0"/>
              </a:spcBef>
              <a:spcAft>
                <a:spcPts val="600"/>
              </a:spcAft>
            </a:pPr>
            <a:r>
              <a:rPr lang="en-US" sz="4100" b="1" i="1" dirty="0">
                <a:solidFill>
                  <a:srgbClr val="FFC000">
                    <a:lumMod val="75000"/>
                  </a:srgbClr>
                </a:solidFill>
              </a:rPr>
              <a:t>POLLUTANTS DISTRIBUTIONS</a:t>
            </a:r>
          </a:p>
        </p:txBody>
      </p:sp>
      <p:sp>
        <p:nvSpPr>
          <p:cNvPr id="4" name="TextBox 3">
            <a:extLst>
              <a:ext uri="{FF2B5EF4-FFF2-40B4-BE49-F238E27FC236}">
                <a16:creationId xmlns:a16="http://schemas.microsoft.com/office/drawing/2014/main" id="{A1882C3E-0385-440E-9B8E-24EF2A02565C}"/>
              </a:ext>
            </a:extLst>
          </p:cNvPr>
          <p:cNvSpPr txBox="1"/>
          <p:nvPr/>
        </p:nvSpPr>
        <p:spPr>
          <a:xfrm>
            <a:off x="648931" y="1902814"/>
            <a:ext cx="3505494" cy="3785419"/>
          </a:xfrm>
        </p:spPr>
        <p:txBody>
          <a:bodyPr vert="horz" lIns="91440" tIns="45720" rIns="91440" bIns="45720" rtlCol="0">
            <a:norm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1" i="1" u="sng" strike="noStrike" kern="0" cap="none" spc="0" normalizeH="0" baseline="0" noProof="0" dirty="0">
                <a:ln>
                  <a:noFill/>
                </a:ln>
                <a:solidFill>
                  <a:prstClr val="black"/>
                </a:solidFill>
                <a:effectLst/>
                <a:uLnTx/>
                <a:uFillTx/>
              </a:rPr>
              <a:t>Interpretation</a:t>
            </a:r>
            <a:r>
              <a:rPr kumimoji="0" lang="en-US" sz="2000" b="0" i="0" u="none" strike="noStrike" kern="0" cap="none" spc="0" normalizeH="0" baseline="0" noProof="0" dirty="0">
                <a:ln>
                  <a:noFill/>
                </a:ln>
                <a:solidFill>
                  <a:prstClr val="black"/>
                </a:solidFill>
                <a:effectLst/>
                <a:uLnTx/>
                <a:uFillTx/>
              </a:rPr>
              <a:t>:</a:t>
            </a:r>
          </a:p>
          <a:p>
            <a:pPr marL="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0" i="0" u="none" strike="noStrike" kern="0" cap="none" spc="0" normalizeH="0" baseline="0" noProof="0" dirty="0">
              <a:ln>
                <a:noFill/>
              </a:ln>
              <a:solidFill>
                <a:prstClr val="black"/>
              </a:solidFill>
              <a:effectLst/>
              <a:uLnTx/>
              <a:uFillTx/>
            </a:endParaRPr>
          </a:p>
          <a:p>
            <a:pPr marL="285750" marR="0" lvl="0" indent="-228600" algn="just"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The area chart shows that how the concentration level of pollutants are stacked across all the stations of Delhi.</a:t>
            </a:r>
          </a:p>
          <a:p>
            <a:pPr marL="28575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Highest concentration level results for PM10 and  PM 2.5.</a:t>
            </a:r>
          </a:p>
          <a:p>
            <a:pPr marL="28575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prstClr val="black"/>
              </a:solidFill>
              <a:effectLst/>
              <a:uLnTx/>
              <a:uFillTx/>
            </a:endParaRPr>
          </a:p>
          <a:p>
            <a:pPr marL="28575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prstClr val="black"/>
              </a:solidFill>
              <a:effectLst/>
              <a:uLnTx/>
              <a:uFillTx/>
            </a:endParaRPr>
          </a:p>
          <a:p>
            <a:pPr marL="28575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0" u="none" strike="noStrike" kern="0" cap="none" spc="0" normalizeH="0" baseline="0" noProof="0" dirty="0">
              <a:ln>
                <a:noFill/>
              </a:ln>
              <a:solidFill>
                <a:prstClr val="black"/>
              </a:solidFill>
              <a:effectLst/>
              <a:uLnTx/>
              <a:uFillTx/>
            </a:endParaRPr>
          </a:p>
        </p:txBody>
      </p:sp>
      <p:pic>
        <p:nvPicPr>
          <p:cNvPr id="5" name="Picture 4">
            <a:extLst>
              <a:ext uri="{FF2B5EF4-FFF2-40B4-BE49-F238E27FC236}">
                <a16:creationId xmlns:a16="http://schemas.microsoft.com/office/drawing/2014/main" id="{59F2849B-55C2-41F8-8E90-CEE46FFF5925}"/>
              </a:ext>
            </a:extLst>
          </p:cNvPr>
          <p:cNvPicPr>
            <a:picLocks noChangeAspect="1"/>
          </p:cNvPicPr>
          <p:nvPr/>
        </p:nvPicPr>
        <p:blipFill>
          <a:blip r:embed="rId2"/>
          <a:stretch>
            <a:fillRect/>
          </a:stretch>
        </p:blipFill>
        <p:spPr>
          <a:xfrm>
            <a:off x="4368603" y="1521943"/>
            <a:ext cx="7174465" cy="4547163"/>
          </a:xfrm>
          <a:prstGeom prst="rect">
            <a:avLst/>
          </a:prstGeom>
          <a:effectLst/>
        </p:spPr>
      </p:pic>
    </p:spTree>
    <p:extLst>
      <p:ext uri="{BB962C8B-B14F-4D97-AF65-F5344CB8AC3E}">
        <p14:creationId xmlns:p14="http://schemas.microsoft.com/office/powerpoint/2010/main" val="2862977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388DB12D-8F63-4134-BFFA-3B5988D2E6F7}"/>
              </a:ext>
            </a:extLst>
          </p:cNvPr>
          <p:cNvSpPr txBox="1"/>
          <p:nvPr/>
        </p:nvSpPr>
        <p:spPr>
          <a:xfrm>
            <a:off x="1981200" y="242047"/>
            <a:ext cx="7602071" cy="833718"/>
          </a:xfrm>
        </p:spPr>
        <p:txBody>
          <a:bodyPr vert="horz" lIns="91440" tIns="45720" rIns="91440" bIns="45720" rtlCol="0" anchor="ctr">
            <a:noAutofit/>
          </a:bodyPr>
          <a:lstStyle/>
          <a:p>
            <a:pPr algn="ctr">
              <a:lnSpc>
                <a:spcPct val="90000"/>
              </a:lnSpc>
              <a:spcBef>
                <a:spcPct val="0"/>
              </a:spcBef>
              <a:spcAft>
                <a:spcPts val="600"/>
              </a:spcAft>
            </a:pPr>
            <a:r>
              <a:rPr lang="en-US" sz="3200" b="1" i="1" dirty="0">
                <a:solidFill>
                  <a:srgbClr val="FFC000">
                    <a:lumMod val="75000"/>
                  </a:srgbClr>
                </a:solidFill>
              </a:rPr>
              <a:t>STATIONWISE POLLUTANTS CONCENTRATION LEVEL OF PM2.5 &amp; PM10 </a:t>
            </a:r>
          </a:p>
        </p:txBody>
      </p:sp>
      <p:sp>
        <p:nvSpPr>
          <p:cNvPr id="4" name="TextBox 3">
            <a:extLst>
              <a:ext uri="{FF2B5EF4-FFF2-40B4-BE49-F238E27FC236}">
                <a16:creationId xmlns:a16="http://schemas.microsoft.com/office/drawing/2014/main" id="{3639DBA1-A142-484F-B035-76EC5D3DD803}"/>
              </a:ext>
            </a:extLst>
          </p:cNvPr>
          <p:cNvSpPr txBox="1"/>
          <p:nvPr/>
        </p:nvSpPr>
        <p:spPr>
          <a:xfrm>
            <a:off x="648931" y="2438400"/>
            <a:ext cx="3505494" cy="3785419"/>
          </a:xfrm>
        </p:spPr>
        <p:txBody>
          <a:bodyPr vert="horz" lIns="91440" tIns="45720" rIns="91440" bIns="45720" rtlCol="0">
            <a:norm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1" i="1" u="sng" strike="noStrike" kern="0" cap="none" spc="0" normalizeH="0" baseline="0" noProof="0" dirty="0">
                <a:ln>
                  <a:noFill/>
                </a:ln>
                <a:solidFill>
                  <a:prstClr val="black"/>
                </a:solidFill>
                <a:effectLst/>
                <a:uLnTx/>
                <a:uFillTx/>
              </a:rPr>
              <a:t>Interpretation:</a:t>
            </a:r>
          </a:p>
          <a:p>
            <a:pPr marL="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1" i="1" u="sng" strike="noStrike" kern="0" cap="none" spc="0" normalizeH="0" baseline="0" noProof="0" dirty="0">
              <a:ln>
                <a:noFill/>
              </a:ln>
              <a:solidFill>
                <a:prstClr val="black"/>
              </a:solidFill>
              <a:effectLst/>
              <a:uLnTx/>
              <a:uFillTx/>
            </a:endParaRPr>
          </a:p>
          <a:p>
            <a:pPr marL="0" marR="0" lvl="0" indent="-228600" algn="just"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The concentration level of PM2.5 is highest in Jahangirpuri and lowest in Dr. Karni Singh Shooting Range. </a:t>
            </a:r>
          </a:p>
          <a:p>
            <a:pPr marL="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In reference to PM10, the concentration level is maximum in Dwarka-Sector 8, and minimum in Sri Aurobindo Marg. </a:t>
            </a:r>
          </a:p>
        </p:txBody>
      </p:sp>
      <p:pic>
        <p:nvPicPr>
          <p:cNvPr id="5" name="Picture 4">
            <a:extLst>
              <a:ext uri="{FF2B5EF4-FFF2-40B4-BE49-F238E27FC236}">
                <a16:creationId xmlns:a16="http://schemas.microsoft.com/office/drawing/2014/main" id="{F22D307B-F4AD-4B21-B3B2-456E53265D2F}"/>
              </a:ext>
            </a:extLst>
          </p:cNvPr>
          <p:cNvPicPr>
            <a:picLocks noChangeAspect="1"/>
          </p:cNvPicPr>
          <p:nvPr/>
        </p:nvPicPr>
        <p:blipFill>
          <a:blip r:embed="rId2"/>
          <a:stretch>
            <a:fillRect/>
          </a:stretch>
        </p:blipFill>
        <p:spPr>
          <a:xfrm>
            <a:off x="4582444" y="1464680"/>
            <a:ext cx="7125452" cy="4496849"/>
          </a:xfrm>
          <a:prstGeom prst="rect">
            <a:avLst/>
          </a:prstGeom>
          <a:effectLst/>
        </p:spPr>
      </p:pic>
    </p:spTree>
    <p:extLst>
      <p:ext uri="{BB962C8B-B14F-4D97-AF65-F5344CB8AC3E}">
        <p14:creationId xmlns:p14="http://schemas.microsoft.com/office/powerpoint/2010/main" val="2906696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57076092-5E6D-447D-9ABA-1709B32AD2E3}"/>
              </a:ext>
            </a:extLst>
          </p:cNvPr>
          <p:cNvSpPr txBox="1"/>
          <p:nvPr/>
        </p:nvSpPr>
        <p:spPr>
          <a:xfrm>
            <a:off x="3965870" y="188259"/>
            <a:ext cx="3505495" cy="878541"/>
          </a:xfrm>
        </p:spPr>
        <p:txBody>
          <a:bodyPr vert="horz" lIns="91440" tIns="45720" rIns="91440" bIns="45720" rtlCol="0" anchor="ctr">
            <a:normAutofit/>
          </a:bodyPr>
          <a:lstStyle/>
          <a:p>
            <a:pPr>
              <a:lnSpc>
                <a:spcPct val="90000"/>
              </a:lnSpc>
              <a:spcBef>
                <a:spcPct val="0"/>
              </a:spcBef>
              <a:spcAft>
                <a:spcPts val="600"/>
              </a:spcAft>
            </a:pPr>
            <a:r>
              <a:rPr lang="en-US" sz="4400" b="1" i="1" dirty="0">
                <a:solidFill>
                  <a:srgbClr val="FFC000">
                    <a:lumMod val="75000"/>
                  </a:srgbClr>
                </a:solidFill>
              </a:rPr>
              <a:t>DENDOGRAM</a:t>
            </a:r>
          </a:p>
        </p:txBody>
      </p:sp>
      <p:sp>
        <p:nvSpPr>
          <p:cNvPr id="4" name="TextBox 3">
            <a:extLst>
              <a:ext uri="{FF2B5EF4-FFF2-40B4-BE49-F238E27FC236}">
                <a16:creationId xmlns:a16="http://schemas.microsoft.com/office/drawing/2014/main" id="{E4D4292E-7D41-4334-B6DE-74827E5DF99D}"/>
              </a:ext>
            </a:extLst>
          </p:cNvPr>
          <p:cNvSpPr txBox="1"/>
          <p:nvPr/>
        </p:nvSpPr>
        <p:spPr>
          <a:xfrm>
            <a:off x="648931" y="2438400"/>
            <a:ext cx="3505494" cy="3785419"/>
          </a:xfrm>
        </p:spPr>
        <p:txBody>
          <a:bodyPr vert="horz" lIns="91440" tIns="45720" rIns="91440" bIns="45720" rtlCol="0">
            <a:norm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1" i="1" u="sng" strike="noStrike" kern="0" cap="none" spc="0" normalizeH="0" baseline="0" noProof="0" dirty="0">
                <a:ln>
                  <a:noFill/>
                </a:ln>
                <a:solidFill>
                  <a:prstClr val="black"/>
                </a:solidFill>
                <a:effectLst/>
                <a:uLnTx/>
                <a:uFillTx/>
              </a:rPr>
              <a:t>Interpretation:</a:t>
            </a: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2000" b="1" i="1" u="sng" strike="noStrike" kern="0" cap="none" spc="0" normalizeH="0" baseline="0" noProof="0" dirty="0">
              <a:ln>
                <a:noFill/>
              </a:ln>
              <a:solidFill>
                <a:prstClr val="black"/>
              </a:solidFill>
              <a:effectLst/>
              <a:uLnTx/>
              <a:uFillTx/>
            </a:endParaRPr>
          </a:p>
          <a:p>
            <a:pPr marL="0" marR="0" lvl="0" indent="-228600" algn="just"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By considering all pollutants, the most polluted stations are found to be Anand Vihar, Jahangirpuri, Narela and Patparganj.</a:t>
            </a:r>
          </a:p>
        </p:txBody>
      </p:sp>
      <p:pic>
        <p:nvPicPr>
          <p:cNvPr id="5" name="Picture 4">
            <a:extLst>
              <a:ext uri="{FF2B5EF4-FFF2-40B4-BE49-F238E27FC236}">
                <a16:creationId xmlns:a16="http://schemas.microsoft.com/office/drawing/2014/main" id="{EBBB4D10-5CFB-4EA3-A71B-DD1FF6DBD8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8603" y="1237846"/>
            <a:ext cx="6933875" cy="4985973"/>
          </a:xfrm>
          <a:prstGeom prst="rect">
            <a:avLst/>
          </a:prstGeom>
          <a:effectLst/>
        </p:spPr>
      </p:pic>
    </p:spTree>
    <p:extLst>
      <p:ext uri="{BB962C8B-B14F-4D97-AF65-F5344CB8AC3E}">
        <p14:creationId xmlns:p14="http://schemas.microsoft.com/office/powerpoint/2010/main" val="3968529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D5EDD0D7-C7E5-45C5-A0E5-17DD538516E7}"/>
              </a:ext>
            </a:extLst>
          </p:cNvPr>
          <p:cNvSpPr txBox="1"/>
          <p:nvPr/>
        </p:nvSpPr>
        <p:spPr>
          <a:xfrm>
            <a:off x="1633491" y="2659559"/>
            <a:ext cx="8753382" cy="76944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400" b="1" i="1" u="none" strike="noStrike" kern="0" cap="none" spc="0" normalizeH="0" baseline="0" noProof="0" dirty="0">
                <a:ln>
                  <a:noFill/>
                </a:ln>
                <a:solidFill>
                  <a:srgbClr val="4472C4"/>
                </a:solidFill>
                <a:effectLst/>
                <a:uLnTx/>
                <a:uFillTx/>
              </a:rPr>
              <a:t>FEATURE ENGINEERING</a:t>
            </a:r>
          </a:p>
        </p:txBody>
      </p:sp>
    </p:spTree>
    <p:extLst>
      <p:ext uri="{BB962C8B-B14F-4D97-AF65-F5344CB8AC3E}">
        <p14:creationId xmlns:p14="http://schemas.microsoft.com/office/powerpoint/2010/main" val="4148560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20724F74-7EC9-4453-A3FE-22806A3552F2}"/>
              </a:ext>
            </a:extLst>
          </p:cNvPr>
          <p:cNvSpPr txBox="1"/>
          <p:nvPr/>
        </p:nvSpPr>
        <p:spPr>
          <a:xfrm>
            <a:off x="3442447" y="184967"/>
            <a:ext cx="4679577" cy="1017036"/>
          </a:xfrm>
        </p:spPr>
        <p:txBody>
          <a:bodyPr vert="horz" lIns="91440" tIns="45720" rIns="91440" bIns="45720" rtlCol="0" anchor="ctr">
            <a:noAutofit/>
          </a:bodyPr>
          <a:lstStyle/>
          <a:p>
            <a:pPr>
              <a:lnSpc>
                <a:spcPct val="90000"/>
              </a:lnSpc>
              <a:spcBef>
                <a:spcPct val="0"/>
              </a:spcBef>
              <a:spcAft>
                <a:spcPts val="600"/>
              </a:spcAft>
            </a:pPr>
            <a:r>
              <a:rPr lang="en-US" sz="4400" b="1" i="1" dirty="0">
                <a:solidFill>
                  <a:srgbClr val="4472C4"/>
                </a:solidFill>
              </a:rPr>
              <a:t>AQI CALCULATION</a:t>
            </a:r>
          </a:p>
        </p:txBody>
      </p:sp>
      <p:sp>
        <p:nvSpPr>
          <p:cNvPr id="4" name="TextBox 3">
            <a:extLst>
              <a:ext uri="{FF2B5EF4-FFF2-40B4-BE49-F238E27FC236}">
                <a16:creationId xmlns:a16="http://schemas.microsoft.com/office/drawing/2014/main" id="{20B060D0-7924-418D-B9C7-7104AE6347E5}"/>
              </a:ext>
            </a:extLst>
          </p:cNvPr>
          <p:cNvSpPr txBox="1"/>
          <p:nvPr/>
        </p:nvSpPr>
        <p:spPr>
          <a:xfrm>
            <a:off x="622037" y="2041943"/>
            <a:ext cx="3505494" cy="4457163"/>
          </a:xfrm>
        </p:spPr>
        <p:txBody>
          <a:bodyPr vert="horz" lIns="91440" tIns="45720" rIns="91440" bIns="45720" rtlCol="0">
            <a:norm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1" i="1" u="none" strike="noStrike" kern="0" cap="none" spc="0" normalizeH="0" baseline="0" noProof="0" dirty="0">
                <a:ln>
                  <a:noFill/>
                </a:ln>
                <a:solidFill>
                  <a:prstClr val="black"/>
                </a:solidFill>
                <a:effectLst/>
                <a:uLnTx/>
                <a:uFillTx/>
              </a:rPr>
              <a:t>Interpretation</a:t>
            </a:r>
            <a:r>
              <a:rPr kumimoji="0" lang="en-US" sz="2000" b="0" i="0" u="none" strike="noStrike" kern="0" cap="none" spc="0" normalizeH="0" baseline="0" noProof="0" dirty="0">
                <a:ln>
                  <a:noFill/>
                </a:ln>
                <a:solidFill>
                  <a:prstClr val="black"/>
                </a:solidFill>
                <a:effectLst/>
                <a:uLnTx/>
                <a:uFillTx/>
              </a:rPr>
              <a:t>:</a:t>
            </a:r>
          </a:p>
          <a:p>
            <a:pPr marL="176213" marR="0" lvl="0" indent="-176213"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 Calculating Sub-Index and AQI</a:t>
            </a:r>
          </a:p>
          <a:p>
            <a:pPr marL="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Categorically dividing into 5 categories – Good, </a:t>
            </a:r>
            <a:br>
              <a:rPr kumimoji="0" lang="en-US" sz="2000" b="0" i="0" u="none" strike="noStrike" kern="0" cap="none" spc="0" normalizeH="0" baseline="0" noProof="0" dirty="0">
                <a:ln>
                  <a:noFill/>
                </a:ln>
                <a:solidFill>
                  <a:prstClr val="black"/>
                </a:solidFill>
                <a:effectLst/>
                <a:uLnTx/>
                <a:uFillTx/>
              </a:rPr>
            </a:br>
            <a:r>
              <a:rPr kumimoji="0" lang="en-US" sz="2000" b="0" i="0" u="none" strike="noStrike" kern="0" cap="none" spc="0" normalizeH="0" baseline="0" noProof="0" dirty="0">
                <a:ln>
                  <a:noFill/>
                </a:ln>
                <a:solidFill>
                  <a:prstClr val="black"/>
                </a:solidFill>
                <a:effectLst/>
                <a:uLnTx/>
                <a:uFillTx/>
              </a:rPr>
              <a:t>Moderate, Poor, Very Poor, Hazardous.</a:t>
            </a:r>
          </a:p>
          <a:p>
            <a:pPr marL="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AQI results for all stations lies in the range of 200-300 i.e., belongs to poor category</a:t>
            </a:r>
          </a:p>
        </p:txBody>
      </p:sp>
      <p:pic>
        <p:nvPicPr>
          <p:cNvPr id="5" name="Picture 4">
            <a:extLst>
              <a:ext uri="{FF2B5EF4-FFF2-40B4-BE49-F238E27FC236}">
                <a16:creationId xmlns:a16="http://schemas.microsoft.com/office/drawing/2014/main" id="{13C87421-878C-4FC3-BE9C-B5026FDC0967}"/>
              </a:ext>
            </a:extLst>
          </p:cNvPr>
          <p:cNvPicPr>
            <a:picLocks noChangeAspect="1"/>
          </p:cNvPicPr>
          <p:nvPr/>
        </p:nvPicPr>
        <p:blipFill>
          <a:blip r:embed="rId2"/>
          <a:stretch>
            <a:fillRect/>
          </a:stretch>
        </p:blipFill>
        <p:spPr>
          <a:xfrm>
            <a:off x="4948662" y="2071419"/>
            <a:ext cx="6019331" cy="3160149"/>
          </a:xfrm>
          <a:prstGeom prst="rect">
            <a:avLst/>
          </a:prstGeom>
          <a:effectLst/>
        </p:spPr>
      </p:pic>
    </p:spTree>
    <p:extLst>
      <p:ext uri="{BB962C8B-B14F-4D97-AF65-F5344CB8AC3E}">
        <p14:creationId xmlns:p14="http://schemas.microsoft.com/office/powerpoint/2010/main" val="4126309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22655228-5C27-49A0-B112-BBB709635009}"/>
              </a:ext>
            </a:extLst>
          </p:cNvPr>
          <p:cNvSpPr txBox="1"/>
          <p:nvPr/>
        </p:nvSpPr>
        <p:spPr>
          <a:xfrm>
            <a:off x="1965445" y="164585"/>
            <a:ext cx="7465425" cy="1304973"/>
          </a:xfrm>
          <a:prstGeom prst="rect">
            <a:avLst/>
          </a:prstGeom>
          <a:noFill/>
        </p:spPr>
        <p:txBody>
          <a:bodyPr wrap="square" rtlCol="0">
            <a:spAutoFit/>
          </a:bodyPr>
          <a:lstStyle/>
          <a:p>
            <a:pPr marL="0" marR="0" lvl="0" indent="0" algn="ctr" defTabSz="914400" eaLnBrk="1" fontAlgn="auto" latinLnBrk="0" hangingPunct="1">
              <a:lnSpc>
                <a:spcPct val="90000"/>
              </a:lnSpc>
              <a:spcBef>
                <a:spcPct val="0"/>
              </a:spcBef>
              <a:spcAft>
                <a:spcPts val="600"/>
              </a:spcAft>
              <a:buClrTx/>
              <a:buSzTx/>
              <a:buFontTx/>
              <a:buNone/>
              <a:tabLst/>
              <a:defRPr/>
            </a:pPr>
            <a:r>
              <a:rPr kumimoji="0" lang="en-US" sz="3100" b="1" i="1" u="none" strike="noStrike" kern="0" cap="none" spc="0" normalizeH="0" baseline="0" noProof="0" dirty="0">
                <a:ln>
                  <a:noFill/>
                </a:ln>
                <a:solidFill>
                  <a:srgbClr val="4472C4"/>
                </a:solidFill>
                <a:effectLst/>
                <a:uLnTx/>
                <a:uFillTx/>
              </a:rPr>
              <a:t>MONTHLY MEAN AQI CALCULATION USING RACING BAR CHART</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black"/>
              </a:solidFill>
              <a:effectLst/>
              <a:uLnTx/>
              <a:uFillTx/>
            </a:endParaRPr>
          </a:p>
        </p:txBody>
      </p:sp>
      <p:pic>
        <p:nvPicPr>
          <p:cNvPr id="4" name="Picture 3">
            <a:extLst>
              <a:ext uri="{FF2B5EF4-FFF2-40B4-BE49-F238E27FC236}">
                <a16:creationId xmlns:a16="http://schemas.microsoft.com/office/drawing/2014/main" id="{B7F529DA-07C7-40A3-A634-369414D4683D}"/>
              </a:ext>
            </a:extLst>
          </p:cNvPr>
          <p:cNvPicPr>
            <a:picLocks noChangeAspect="1"/>
          </p:cNvPicPr>
          <p:nvPr/>
        </p:nvPicPr>
        <p:blipFill>
          <a:blip r:embed="rId4"/>
          <a:stretch>
            <a:fillRect/>
          </a:stretch>
        </p:blipFill>
        <p:spPr>
          <a:xfrm>
            <a:off x="681414" y="1499449"/>
            <a:ext cx="3615241" cy="3859102"/>
          </a:xfrm>
          <a:prstGeom prst="rect">
            <a:avLst/>
          </a:prstGeom>
        </p:spPr>
      </p:pic>
      <p:pic>
        <p:nvPicPr>
          <p:cNvPr id="2" name="WhatsApp Video 2021-06-29 at 7.42.05 PM">
            <a:hlinkClick r:id="" action="ppaction://media"/>
            <a:extLst>
              <a:ext uri="{FF2B5EF4-FFF2-40B4-BE49-F238E27FC236}">
                <a16:creationId xmlns:a16="http://schemas.microsoft.com/office/drawing/2014/main" id="{0339C408-8705-4197-A8AB-9954A2F58BD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180113" y="1093694"/>
            <a:ext cx="7716041" cy="4903694"/>
          </a:xfrm>
          <a:prstGeom prst="rect">
            <a:avLst/>
          </a:prstGeom>
        </p:spPr>
      </p:pic>
    </p:spTree>
    <p:extLst>
      <p:ext uri="{BB962C8B-B14F-4D97-AF65-F5344CB8AC3E}">
        <p14:creationId xmlns:p14="http://schemas.microsoft.com/office/powerpoint/2010/main" val="4141625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5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pic>
        <p:nvPicPr>
          <p:cNvPr id="4" name="Picture 3">
            <a:extLst>
              <a:ext uri="{FF2B5EF4-FFF2-40B4-BE49-F238E27FC236}">
                <a16:creationId xmlns:a16="http://schemas.microsoft.com/office/drawing/2014/main" id="{4BEA2B51-9B96-4D1C-99AB-7C0AEDD80290}"/>
              </a:ext>
            </a:extLst>
          </p:cNvPr>
          <p:cNvPicPr>
            <a:picLocks noChangeAspect="1"/>
          </p:cNvPicPr>
          <p:nvPr/>
        </p:nvPicPr>
        <p:blipFill>
          <a:blip r:embed="rId2"/>
          <a:stretch>
            <a:fillRect/>
          </a:stretch>
        </p:blipFill>
        <p:spPr>
          <a:xfrm>
            <a:off x="1608274" y="1506070"/>
            <a:ext cx="7516847" cy="5009353"/>
          </a:xfrm>
          <a:prstGeom prst="rect">
            <a:avLst/>
          </a:prstGeom>
        </p:spPr>
      </p:pic>
      <p:sp>
        <p:nvSpPr>
          <p:cNvPr id="5" name="TextBox 4">
            <a:extLst>
              <a:ext uri="{FF2B5EF4-FFF2-40B4-BE49-F238E27FC236}">
                <a16:creationId xmlns:a16="http://schemas.microsoft.com/office/drawing/2014/main" id="{301CA3E3-76B5-44FA-BF36-421277C2D225}"/>
              </a:ext>
            </a:extLst>
          </p:cNvPr>
          <p:cNvSpPr txBox="1"/>
          <p:nvPr/>
        </p:nvSpPr>
        <p:spPr>
          <a:xfrm>
            <a:off x="2492188" y="358588"/>
            <a:ext cx="6938683" cy="707886"/>
          </a:xfrm>
          <a:prstGeom prst="rect">
            <a:avLst/>
          </a:prstGeom>
          <a:noFill/>
        </p:spPr>
        <p:txBody>
          <a:bodyPr wrap="square" rtlCol="0">
            <a:spAutoFit/>
          </a:bodyPr>
          <a:lstStyle/>
          <a:p>
            <a:pPr algn="ctr"/>
            <a:r>
              <a:rPr lang="en-US" sz="4000" b="1" i="1" dirty="0">
                <a:solidFill>
                  <a:schemeClr val="accent1"/>
                </a:solidFill>
              </a:rPr>
              <a:t>CONTENTS</a:t>
            </a:r>
            <a:endParaRPr lang="en-IN" sz="4000" b="1" i="1" dirty="0">
              <a:solidFill>
                <a:schemeClr val="accent1"/>
              </a:solidFill>
            </a:endParaRPr>
          </a:p>
        </p:txBody>
      </p:sp>
    </p:spTree>
    <p:extLst>
      <p:ext uri="{BB962C8B-B14F-4D97-AF65-F5344CB8AC3E}">
        <p14:creationId xmlns:p14="http://schemas.microsoft.com/office/powerpoint/2010/main" val="15209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itle 1">
            <a:extLst>
              <a:ext uri="{FF2B5EF4-FFF2-40B4-BE49-F238E27FC236}">
                <a16:creationId xmlns:a16="http://schemas.microsoft.com/office/drawing/2014/main" id="{163336FC-488A-4A5F-A624-02A4CF2EB6FA}"/>
              </a:ext>
            </a:extLst>
          </p:cNvPr>
          <p:cNvSpPr txBox="1">
            <a:spLocks/>
          </p:cNvSpPr>
          <p:nvPr/>
        </p:nvSpPr>
        <p:spPr>
          <a:xfrm>
            <a:off x="2017059" y="439272"/>
            <a:ext cx="7539317" cy="582704"/>
          </a:xfrm>
        </p:spPr>
        <p:txBody>
          <a:bodyPr vert="horz" lIns="91440" tIns="45720" rIns="91440" bIns="4572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600"/>
              </a:spcAft>
              <a:buClrTx/>
              <a:buSzTx/>
              <a:buFontTx/>
              <a:buNone/>
              <a:tabLst/>
              <a:defRPr/>
            </a:pPr>
            <a:r>
              <a:rPr kumimoji="0" lang="en-US" sz="3200" b="1" i="1" u="none" strike="noStrike" kern="1200" cap="none" spc="0" normalizeH="0" baseline="0" noProof="0" dirty="0">
                <a:ln>
                  <a:noFill/>
                </a:ln>
                <a:solidFill>
                  <a:srgbClr val="4472C4"/>
                </a:solidFill>
                <a:effectLst/>
                <a:uLnTx/>
                <a:uFillTx/>
                <a:latin typeface="+mn-lt"/>
                <a:ea typeface="+mj-ea"/>
                <a:cs typeface="+mj-cs"/>
              </a:rPr>
              <a:t>CORRELATION BETWEEN POLLUTANTS AND AQI</a:t>
            </a:r>
          </a:p>
        </p:txBody>
      </p:sp>
      <p:sp>
        <p:nvSpPr>
          <p:cNvPr id="4" name="TextBox 3">
            <a:extLst>
              <a:ext uri="{FF2B5EF4-FFF2-40B4-BE49-F238E27FC236}">
                <a16:creationId xmlns:a16="http://schemas.microsoft.com/office/drawing/2014/main" id="{92B350AF-38BC-4C3D-982D-CB531E159966}"/>
              </a:ext>
            </a:extLst>
          </p:cNvPr>
          <p:cNvSpPr txBox="1"/>
          <p:nvPr/>
        </p:nvSpPr>
        <p:spPr>
          <a:xfrm>
            <a:off x="648931" y="2438400"/>
            <a:ext cx="3505494" cy="3785419"/>
          </a:xfrm>
        </p:spPr>
        <p:txBody>
          <a:bodyPr vert="horz" lIns="91440" tIns="45720" rIns="91440" bIns="45720" rtlCol="0">
            <a:norm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1" i="1" u="sng" strike="noStrike" kern="0" cap="none" spc="0" normalizeH="0" baseline="0" noProof="0" dirty="0">
                <a:ln>
                  <a:noFill/>
                </a:ln>
                <a:solidFill>
                  <a:prstClr val="black"/>
                </a:solidFill>
                <a:effectLst/>
                <a:uLnTx/>
                <a:uFillTx/>
              </a:rPr>
              <a:t>Interpretation:</a:t>
            </a:r>
          </a:p>
          <a:p>
            <a:pPr marL="0" marR="0" lvl="0" indent="-2286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000" b="0" i="0" u="none" strike="noStrike" kern="0" cap="none" spc="0" normalizeH="0" baseline="0" noProof="0" dirty="0">
              <a:ln>
                <a:noFill/>
              </a:ln>
              <a:solidFill>
                <a:prstClr val="black"/>
              </a:solidFill>
              <a:effectLst/>
              <a:uLnTx/>
              <a:uFillTx/>
            </a:endParaRPr>
          </a:p>
          <a:p>
            <a:pPr marL="0" marR="0" lvl="0" indent="-228600" algn="just"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prstClr val="black"/>
                </a:solidFill>
                <a:effectLst/>
                <a:uLnTx/>
                <a:uFillTx/>
              </a:rPr>
              <a:t>From the correlation matrix, AQI w.r.t. PM2.5 and PM10 shows high correlation value. It is also followed that PM2.5 w.r.t. PM10 are too having high correlation with each other else there is little correlation between other pollutants.</a:t>
            </a:r>
          </a:p>
        </p:txBody>
      </p:sp>
      <p:pic>
        <p:nvPicPr>
          <p:cNvPr id="5" name="Picture 4">
            <a:extLst>
              <a:ext uri="{FF2B5EF4-FFF2-40B4-BE49-F238E27FC236}">
                <a16:creationId xmlns:a16="http://schemas.microsoft.com/office/drawing/2014/main" id="{54CD2449-BC2B-4012-895B-DFD3D04C2C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0356" y="1255058"/>
            <a:ext cx="6337903" cy="5163669"/>
          </a:xfrm>
          <a:prstGeom prst="rect">
            <a:avLst/>
          </a:prstGeom>
          <a:effectLst/>
        </p:spPr>
      </p:pic>
    </p:spTree>
    <p:extLst>
      <p:ext uri="{BB962C8B-B14F-4D97-AF65-F5344CB8AC3E}">
        <p14:creationId xmlns:p14="http://schemas.microsoft.com/office/powerpoint/2010/main" val="1853143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7C34529B-3BB4-4D1B-8A45-A4B1A5BB6999}"/>
              </a:ext>
            </a:extLst>
          </p:cNvPr>
          <p:cNvSpPr txBox="1"/>
          <p:nvPr/>
        </p:nvSpPr>
        <p:spPr>
          <a:xfrm>
            <a:off x="3687965" y="0"/>
            <a:ext cx="4559565" cy="1622321"/>
          </a:xfrm>
        </p:spPr>
        <p:txBody>
          <a:bodyPr vert="horz" lIns="91440" tIns="45720" rIns="91440" bIns="45720" rtlCol="0" anchor="ctr">
            <a:normAutofit/>
          </a:bodyPr>
          <a:lstStyle/>
          <a:p>
            <a:pPr>
              <a:lnSpc>
                <a:spcPct val="90000"/>
              </a:lnSpc>
              <a:spcBef>
                <a:spcPct val="0"/>
              </a:spcBef>
              <a:spcAft>
                <a:spcPts val="600"/>
              </a:spcAft>
            </a:pPr>
            <a:r>
              <a:rPr lang="en-US" sz="4000" b="1" i="1" dirty="0">
                <a:solidFill>
                  <a:srgbClr val="4472C4"/>
                </a:solidFill>
              </a:rPr>
              <a:t>SEASONALITY</a:t>
            </a:r>
            <a:r>
              <a:rPr lang="en-US" sz="4000" b="1" i="1" dirty="0">
                <a:solidFill>
                  <a:srgbClr val="4472C4"/>
                </a:solidFill>
                <a:latin typeface="Calibri Light" panose="020F0302020204030204"/>
              </a:rPr>
              <a:t> </a:t>
            </a:r>
            <a:r>
              <a:rPr lang="en-US" sz="4000" b="1" i="1" dirty="0">
                <a:solidFill>
                  <a:srgbClr val="4472C4"/>
                </a:solidFill>
              </a:rPr>
              <a:t>CHECK</a:t>
            </a:r>
          </a:p>
        </p:txBody>
      </p:sp>
      <p:sp>
        <p:nvSpPr>
          <p:cNvPr id="4" name="TextBox 3">
            <a:extLst>
              <a:ext uri="{FF2B5EF4-FFF2-40B4-BE49-F238E27FC236}">
                <a16:creationId xmlns:a16="http://schemas.microsoft.com/office/drawing/2014/main" id="{8CA0A6EE-44A4-493E-AB84-ECD2436D86CC}"/>
              </a:ext>
            </a:extLst>
          </p:cNvPr>
          <p:cNvSpPr txBox="1"/>
          <p:nvPr/>
        </p:nvSpPr>
        <p:spPr>
          <a:xfrm>
            <a:off x="785856" y="2106705"/>
            <a:ext cx="3505494" cy="3785419"/>
          </a:xfrm>
        </p:spPr>
        <p:txBody>
          <a:bodyPr vert="horz" lIns="91440" tIns="45720" rIns="91440" bIns="45720" rtlCol="0">
            <a:normAutofit fontScale="92500" lnSpcReduction="10000"/>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000" b="1" i="1" u="sng" strike="noStrike" kern="0" cap="none" spc="0" normalizeH="0" baseline="0" noProof="0" dirty="0">
                <a:ln>
                  <a:noFill/>
                </a:ln>
                <a:solidFill>
                  <a:prstClr val="black"/>
                </a:solidFill>
                <a:effectLst/>
                <a:uLnTx/>
                <a:uFillTx/>
              </a:rPr>
              <a:t>Interpretation:</a:t>
            </a: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2000" b="0" i="0" u="none" strike="noStrike" kern="0" cap="none" spc="0" normalizeH="0" baseline="0" noProof="0" dirty="0">
              <a:ln>
                <a:noFill/>
              </a:ln>
              <a:solidFill>
                <a:prstClr val="black"/>
              </a:solidFill>
              <a:effectLst/>
              <a:uLnTx/>
              <a:uFillTx/>
            </a:endParaRPr>
          </a:p>
          <a:p>
            <a:pPr marL="342900" marR="0" lvl="0" indent="-342900" algn="just"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srgbClr val="000000"/>
                </a:solidFill>
                <a:effectLst/>
                <a:uLnTx/>
                <a:uFillTx/>
                <a:latin typeface="Helvetica Neue"/>
              </a:rPr>
              <a:t>All the five pollutants changes seasonally.</a:t>
            </a:r>
          </a:p>
          <a:p>
            <a:pPr marL="342900" marR="0" lvl="0" indent="-342900" algn="just"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0" cap="none" spc="0" normalizeH="0" baseline="0" noProof="0" dirty="0">
                <a:ln>
                  <a:noFill/>
                </a:ln>
                <a:solidFill>
                  <a:srgbClr val="000000"/>
                </a:solidFill>
                <a:effectLst/>
                <a:uLnTx/>
                <a:uFillTx/>
                <a:latin typeface="Helvetica Neue"/>
              </a:rPr>
              <a:t>The concentration rate of all the pollutants including AQI is seen high during winter season. The reason could be high air density during winter season, Diwali festival, Marriages, more travelling due to vacations etc. which are beyond human control.</a:t>
            </a: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Helvetica Neue"/>
            </a:endParaRPr>
          </a:p>
          <a:p>
            <a:pPr marL="0" marR="0" lvl="0" indent="0" defTabSz="914400" eaLnBrk="1" fontAlgn="auto" latinLnBrk="0" hangingPunct="1">
              <a:lnSpc>
                <a:spcPct val="90000"/>
              </a:lnSpc>
              <a:spcBef>
                <a:spcPts val="0"/>
              </a:spcBef>
              <a:spcAft>
                <a:spcPts val="600"/>
              </a:spcAft>
              <a:buClrTx/>
              <a:buSzTx/>
              <a:buFontTx/>
              <a:buNone/>
              <a:tabLst/>
              <a:defRPr/>
            </a:pPr>
            <a:endParaRPr kumimoji="0" lang="en-US" sz="2000" b="0" i="0" u="none" strike="noStrike" kern="0" cap="none" spc="0" normalizeH="0" baseline="0" noProof="0" dirty="0">
              <a:ln>
                <a:noFill/>
              </a:ln>
              <a:solidFill>
                <a:prstClr val="black"/>
              </a:solidFill>
              <a:effectLst/>
              <a:uLnTx/>
              <a:uFillTx/>
            </a:endParaRPr>
          </a:p>
        </p:txBody>
      </p:sp>
      <p:pic>
        <p:nvPicPr>
          <p:cNvPr id="5" name="Picture 4">
            <a:extLst>
              <a:ext uri="{FF2B5EF4-FFF2-40B4-BE49-F238E27FC236}">
                <a16:creationId xmlns:a16="http://schemas.microsoft.com/office/drawing/2014/main" id="{A1088E9B-FD7D-467B-8305-2F25A4545492}"/>
              </a:ext>
            </a:extLst>
          </p:cNvPr>
          <p:cNvPicPr>
            <a:picLocks noChangeAspect="1"/>
          </p:cNvPicPr>
          <p:nvPr/>
        </p:nvPicPr>
        <p:blipFill>
          <a:blip r:embed="rId2"/>
          <a:stretch>
            <a:fillRect/>
          </a:stretch>
        </p:blipFill>
        <p:spPr>
          <a:xfrm>
            <a:off x="4894735" y="1287968"/>
            <a:ext cx="6705590" cy="4935851"/>
          </a:xfrm>
          <a:prstGeom prst="rect">
            <a:avLst/>
          </a:prstGeom>
          <a:effectLst/>
        </p:spPr>
      </p:pic>
    </p:spTree>
    <p:extLst>
      <p:ext uri="{BB962C8B-B14F-4D97-AF65-F5344CB8AC3E}">
        <p14:creationId xmlns:p14="http://schemas.microsoft.com/office/powerpoint/2010/main" val="389989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A60D3EC8-26C5-4E87-B278-E1657DC5050E}"/>
              </a:ext>
            </a:extLst>
          </p:cNvPr>
          <p:cNvSpPr txBox="1"/>
          <p:nvPr/>
        </p:nvSpPr>
        <p:spPr>
          <a:xfrm>
            <a:off x="2574524" y="2750312"/>
            <a:ext cx="7421732" cy="76944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400" b="1" i="1" u="none" strike="noStrike" kern="0" cap="none" spc="0" normalizeH="0" baseline="0" noProof="0" dirty="0">
                <a:ln>
                  <a:noFill/>
                </a:ln>
                <a:solidFill>
                  <a:srgbClr val="FFC000">
                    <a:lumMod val="75000"/>
                  </a:srgbClr>
                </a:solidFill>
                <a:effectLst/>
                <a:uLnTx/>
                <a:uFillTx/>
              </a:rPr>
              <a:t>HYPOTHESIS TESTING</a:t>
            </a:r>
            <a:endParaRPr kumimoji="0" lang="en-IN" sz="4400" b="1" i="1" u="none" strike="noStrike" kern="0" cap="none" spc="0" normalizeH="0" baseline="0" noProof="0" dirty="0">
              <a:ln>
                <a:noFill/>
              </a:ln>
              <a:solidFill>
                <a:srgbClr val="FFC000">
                  <a:lumMod val="75000"/>
                </a:srgbClr>
              </a:solidFill>
              <a:effectLst/>
              <a:uLnTx/>
              <a:uFillTx/>
            </a:endParaRPr>
          </a:p>
        </p:txBody>
      </p:sp>
    </p:spTree>
    <p:extLst>
      <p:ext uri="{BB962C8B-B14F-4D97-AF65-F5344CB8AC3E}">
        <p14:creationId xmlns:p14="http://schemas.microsoft.com/office/powerpoint/2010/main" val="1185159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itle 1">
            <a:extLst>
              <a:ext uri="{FF2B5EF4-FFF2-40B4-BE49-F238E27FC236}">
                <a16:creationId xmlns:a16="http://schemas.microsoft.com/office/drawing/2014/main" id="{C8A3C9C8-3650-490A-8AFF-D87569F60EE8}"/>
              </a:ext>
            </a:extLst>
          </p:cNvPr>
          <p:cNvSpPr txBox="1">
            <a:spLocks/>
          </p:cNvSpPr>
          <p:nvPr/>
        </p:nvSpPr>
        <p:spPr>
          <a:xfrm>
            <a:off x="3729318" y="180529"/>
            <a:ext cx="5280211" cy="696695"/>
          </a:xfrm>
          <a:prstGeom prst="rect">
            <a:avLst/>
          </a:prstGeom>
        </p:spPr>
        <p:txBody>
          <a:bodyPr wrap="square" lIns="91440" tIns="45720" rIns="91440" bIns="4572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i="1" dirty="0">
                <a:solidFill>
                  <a:srgbClr val="FFC000">
                    <a:lumMod val="75000"/>
                  </a:srgbClr>
                </a:solidFill>
                <a:latin typeface="+mn-lt"/>
              </a:rPr>
              <a:t>HYPOTHESIS 1</a:t>
            </a:r>
          </a:p>
        </p:txBody>
      </p:sp>
      <p:sp>
        <p:nvSpPr>
          <p:cNvPr id="4" name="TextBox 3">
            <a:extLst>
              <a:ext uri="{FF2B5EF4-FFF2-40B4-BE49-F238E27FC236}">
                <a16:creationId xmlns:a16="http://schemas.microsoft.com/office/drawing/2014/main" id="{EC6BBB02-016D-4950-99D5-ED0095F76FBB}"/>
              </a:ext>
            </a:extLst>
          </p:cNvPr>
          <p:cNvSpPr txBox="1"/>
          <p:nvPr/>
        </p:nvSpPr>
        <p:spPr>
          <a:xfrm>
            <a:off x="1352053" y="1269280"/>
            <a:ext cx="9792691" cy="2031325"/>
          </a:xfrm>
          <a:prstGeom prst="rect">
            <a:avLst/>
          </a:prstGeom>
          <a:noFill/>
        </p:spPr>
        <p:txBody>
          <a:bodyPr wrap="square" rtlCol="0">
            <a:spAutoFit/>
          </a:bodyPr>
          <a:lstStyle/>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latin typeface="Helvetica Neue"/>
              </a:rPr>
              <a:t>There is a reduction in concentration levels after installing a Smog Tower in Lajpat Nagar, Delhi on 2 Jan 2020 onwards</a:t>
            </a:r>
          </a:p>
          <a:p>
            <a:pPr marL="0" marR="0" lvl="0" indent="0" algn="just"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Helvetica Neue"/>
            </a:endParaRPr>
          </a:p>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Helvetica Neue"/>
              </a:rPr>
              <a:t>Ho - There is no reduction in AQI concentration levels</a:t>
            </a:r>
          </a:p>
          <a:p>
            <a:pPr marL="0" marR="0" lvl="0" indent="0" algn="just"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Helvetica Neue"/>
            </a:endParaRPr>
          </a:p>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Helvetica Neue"/>
              </a:rPr>
              <a:t>H1 - There is a reduction in AQI concentration levels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black"/>
              </a:solidFill>
              <a:effectLst/>
              <a:uLnTx/>
              <a:uFillTx/>
            </a:endParaRPr>
          </a:p>
        </p:txBody>
      </p:sp>
      <p:sp>
        <p:nvSpPr>
          <p:cNvPr id="5" name="TextBox 4">
            <a:extLst>
              <a:ext uri="{FF2B5EF4-FFF2-40B4-BE49-F238E27FC236}">
                <a16:creationId xmlns:a16="http://schemas.microsoft.com/office/drawing/2014/main" id="{BCE5FD0F-6023-4009-9EC3-2A3276A43170}"/>
              </a:ext>
            </a:extLst>
          </p:cNvPr>
          <p:cNvSpPr txBox="1"/>
          <p:nvPr/>
        </p:nvSpPr>
        <p:spPr>
          <a:xfrm>
            <a:off x="3331148" y="3429000"/>
            <a:ext cx="5529703" cy="286232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1" u="none" strike="noStrike" kern="0" cap="none" spc="0" normalizeH="0" baseline="0" noProof="0" dirty="0">
                <a:ln>
                  <a:noFill/>
                </a:ln>
                <a:solidFill>
                  <a:prstClr val="black"/>
                </a:solidFill>
                <a:effectLst/>
                <a:uLnTx/>
                <a:uFillTx/>
              </a:rPr>
              <a:t>Interpretation:</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rPr>
              <a:t>Z-Test (Test Statistic): </a:t>
            </a:r>
            <a:r>
              <a:rPr kumimoji="0" lang="en-US" sz="1800" b="0" i="0" u="none" strike="noStrike" kern="0" cap="none" spc="0" normalizeH="0" baseline="0" noProof="0" dirty="0">
                <a:ln>
                  <a:noFill/>
                </a:ln>
                <a:solidFill>
                  <a:prstClr val="black"/>
                </a:solidFill>
                <a:effectLst/>
                <a:uLnTx/>
                <a:uFillTx/>
              </a:rPr>
              <a:t>5.40968425</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rPr>
              <a:t>p-value:</a:t>
            </a:r>
            <a:r>
              <a:rPr kumimoji="0" lang="en-US" sz="1800" b="0" i="0" u="none" strike="noStrike" kern="0" cap="none" spc="0" normalizeH="0" baseline="0" noProof="0" dirty="0">
                <a:ln>
                  <a:noFill/>
                </a:ln>
                <a:solidFill>
                  <a:prstClr val="black"/>
                </a:solidFill>
                <a:effectLst/>
                <a:uLnTx/>
                <a:uFillTx/>
              </a:rPr>
              <a:t> 6.31359636e-08</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Since the p-value is much smaller than 0.05 therefore, there is much evidence to reject the Null Hypothesis. Hence, there is a reduction in AQI concentration levels after installing Smog Tower.</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47275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itle 1">
            <a:extLst>
              <a:ext uri="{FF2B5EF4-FFF2-40B4-BE49-F238E27FC236}">
                <a16:creationId xmlns:a16="http://schemas.microsoft.com/office/drawing/2014/main" id="{3C56CF56-A611-44EF-9B35-C426F532350C}"/>
              </a:ext>
            </a:extLst>
          </p:cNvPr>
          <p:cNvSpPr txBox="1">
            <a:spLocks/>
          </p:cNvSpPr>
          <p:nvPr/>
        </p:nvSpPr>
        <p:spPr>
          <a:xfrm>
            <a:off x="2967318" y="180529"/>
            <a:ext cx="6320117" cy="696695"/>
          </a:xfrm>
          <a:prstGeom prst="rect">
            <a:avLst/>
          </a:prstGeom>
        </p:spPr>
        <p:txBody>
          <a:bodyPr wrap="square" lIns="91440" tIns="45720" rIns="91440" bIns="4572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i="1" dirty="0">
                <a:solidFill>
                  <a:srgbClr val="FFC000">
                    <a:lumMod val="75000"/>
                  </a:srgbClr>
                </a:solidFill>
                <a:latin typeface="+mn-lt"/>
              </a:rPr>
              <a:t>HYPOTHESIS 2</a:t>
            </a:r>
          </a:p>
        </p:txBody>
      </p:sp>
      <p:sp>
        <p:nvSpPr>
          <p:cNvPr id="4" name="TextBox 3">
            <a:extLst>
              <a:ext uri="{FF2B5EF4-FFF2-40B4-BE49-F238E27FC236}">
                <a16:creationId xmlns:a16="http://schemas.microsoft.com/office/drawing/2014/main" id="{A0A7F4E2-5967-4B18-B9E9-D63D9274C6C0}"/>
              </a:ext>
            </a:extLst>
          </p:cNvPr>
          <p:cNvSpPr txBox="1"/>
          <p:nvPr/>
        </p:nvSpPr>
        <p:spPr>
          <a:xfrm>
            <a:off x="1021379" y="1351892"/>
            <a:ext cx="10345346" cy="2031325"/>
          </a:xfrm>
          <a:prstGeom prst="rect">
            <a:avLst/>
          </a:prstGeom>
          <a:noFill/>
        </p:spPr>
        <p:txBody>
          <a:bodyPr wrap="square">
            <a:spAutoFit/>
          </a:bodyPr>
          <a:lstStyle/>
          <a:p>
            <a:pPr algn="just"/>
            <a:r>
              <a:rPr lang="en-US" b="1" dirty="0">
                <a:solidFill>
                  <a:prstClr val="black"/>
                </a:solidFill>
                <a:latin typeface="Helvetica Neue"/>
              </a:rPr>
              <a:t>Odd-Even scheme (Nov 4 - Nov 15, 2019 ) implemented in Delhi resulted in reduction of 30% vehicle density. How much is the vehicle density related to AQI levels of the city.</a:t>
            </a:r>
            <a:br>
              <a:rPr lang="en-US" b="1" dirty="0">
                <a:solidFill>
                  <a:prstClr val="black"/>
                </a:solidFill>
                <a:latin typeface="Helvetica Neue"/>
              </a:rPr>
            </a:br>
            <a:endParaRPr lang="en-US" b="1" dirty="0">
              <a:solidFill>
                <a:prstClr val="black"/>
              </a:solidFill>
              <a:latin typeface="Helvetica Neue"/>
            </a:endParaRPr>
          </a:p>
          <a:p>
            <a:pPr algn="just"/>
            <a:r>
              <a:rPr lang="en-US" dirty="0">
                <a:solidFill>
                  <a:prstClr val="black"/>
                </a:solidFill>
                <a:latin typeface="Helvetica Neue"/>
              </a:rPr>
              <a:t>H0 - Vehicle density does not depend on AQI</a:t>
            </a:r>
          </a:p>
          <a:p>
            <a:pPr algn="just"/>
            <a:endParaRPr lang="en-US" dirty="0">
              <a:solidFill>
                <a:prstClr val="black"/>
              </a:solidFill>
              <a:latin typeface="Helvetica Neue"/>
            </a:endParaRPr>
          </a:p>
          <a:p>
            <a:pPr algn="just"/>
            <a:r>
              <a:rPr lang="en-US" dirty="0">
                <a:solidFill>
                  <a:prstClr val="black"/>
                </a:solidFill>
                <a:latin typeface="Helvetica Neue"/>
              </a:rPr>
              <a:t>H1 - Reduction in vehicle density results in lower AQI levels</a:t>
            </a:r>
          </a:p>
          <a:p>
            <a:endParaRPr lang="en-US" dirty="0">
              <a:solidFill>
                <a:srgbClr val="008000"/>
              </a:solidFill>
              <a:latin typeface="Helvetica Neue"/>
            </a:endParaRPr>
          </a:p>
        </p:txBody>
      </p:sp>
      <p:sp>
        <p:nvSpPr>
          <p:cNvPr id="5" name="TextBox 4">
            <a:extLst>
              <a:ext uri="{FF2B5EF4-FFF2-40B4-BE49-F238E27FC236}">
                <a16:creationId xmlns:a16="http://schemas.microsoft.com/office/drawing/2014/main" id="{5D100E35-3C11-495C-A658-38FDE273AB23}"/>
              </a:ext>
            </a:extLst>
          </p:cNvPr>
          <p:cNvSpPr txBox="1"/>
          <p:nvPr/>
        </p:nvSpPr>
        <p:spPr>
          <a:xfrm>
            <a:off x="3374016" y="3778981"/>
            <a:ext cx="5506720" cy="230832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1" u="none" strike="noStrike" kern="0" cap="none" spc="0" normalizeH="0" baseline="0" noProof="0" dirty="0">
                <a:ln>
                  <a:noFill/>
                </a:ln>
                <a:solidFill>
                  <a:prstClr val="black"/>
                </a:solidFill>
                <a:effectLst/>
                <a:uLnTx/>
                <a:uFillTx/>
              </a:rPr>
              <a:t>Interpretation:</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rPr>
              <a:t>T-Test (Test Statistic): </a:t>
            </a:r>
            <a:r>
              <a:rPr kumimoji="0" lang="en-US" sz="1800" b="0" i="0" u="none" strike="noStrike" kern="0" cap="none" spc="0" normalizeH="0" baseline="0" noProof="0" dirty="0">
                <a:ln>
                  <a:noFill/>
                </a:ln>
                <a:solidFill>
                  <a:prstClr val="black"/>
                </a:solidFill>
                <a:effectLst/>
                <a:uLnTx/>
                <a:uFillTx/>
              </a:rPr>
              <a:t>0.44964425</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rPr>
              <a:t>p-value: </a:t>
            </a:r>
            <a:r>
              <a:rPr kumimoji="0" lang="en-US" sz="1800" b="0" i="0" u="none" strike="noStrike" kern="0" cap="none" spc="0" normalizeH="0" baseline="0" noProof="0" dirty="0">
                <a:ln>
                  <a:noFill/>
                </a:ln>
                <a:solidFill>
                  <a:prstClr val="black"/>
                </a:solidFill>
                <a:effectLst/>
                <a:uLnTx/>
                <a:uFillTx/>
              </a:rPr>
              <a:t>0.65736586</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Since the p-value is greater than 0.05 , therefore, there is much evidence to failed to reject Null Hypothesis. Hence, vehicle density is not having any impact on AQI levels.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908122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187A4C6C-BC1C-4C3D-AFE6-3C29B1813E0D}"/>
              </a:ext>
            </a:extLst>
          </p:cNvPr>
          <p:cNvSpPr txBox="1"/>
          <p:nvPr/>
        </p:nvSpPr>
        <p:spPr>
          <a:xfrm>
            <a:off x="3169328" y="2894120"/>
            <a:ext cx="6196614" cy="76944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4400" b="1" i="1" u="none" strike="noStrike" kern="0" cap="none" spc="0" normalizeH="0" baseline="0" noProof="0" dirty="0">
                <a:ln>
                  <a:noFill/>
                </a:ln>
                <a:solidFill>
                  <a:srgbClr val="4472C4"/>
                </a:solidFill>
                <a:effectLst/>
                <a:uLnTx/>
                <a:uFillTx/>
              </a:rPr>
              <a:t>PREDICTION MODEL</a:t>
            </a:r>
          </a:p>
        </p:txBody>
      </p:sp>
    </p:spTree>
    <p:extLst>
      <p:ext uri="{BB962C8B-B14F-4D97-AF65-F5344CB8AC3E}">
        <p14:creationId xmlns:p14="http://schemas.microsoft.com/office/powerpoint/2010/main" val="266501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pic>
        <p:nvPicPr>
          <p:cNvPr id="3" name="Picture 2">
            <a:extLst>
              <a:ext uri="{FF2B5EF4-FFF2-40B4-BE49-F238E27FC236}">
                <a16:creationId xmlns:a16="http://schemas.microsoft.com/office/drawing/2014/main" id="{7858DD6D-7031-4D74-915A-7C97F1F51EC5}"/>
              </a:ext>
            </a:extLst>
          </p:cNvPr>
          <p:cNvPicPr>
            <a:picLocks noChangeAspect="1"/>
          </p:cNvPicPr>
          <p:nvPr/>
        </p:nvPicPr>
        <p:blipFill>
          <a:blip r:embed="rId2"/>
          <a:stretch>
            <a:fillRect/>
          </a:stretch>
        </p:blipFill>
        <p:spPr>
          <a:xfrm>
            <a:off x="3620588" y="1639455"/>
            <a:ext cx="8321294" cy="3994727"/>
          </a:xfrm>
          <a:prstGeom prst="rect">
            <a:avLst/>
          </a:prstGeom>
        </p:spPr>
      </p:pic>
      <p:sp>
        <p:nvSpPr>
          <p:cNvPr id="4" name="TextBox 3">
            <a:extLst>
              <a:ext uri="{FF2B5EF4-FFF2-40B4-BE49-F238E27FC236}">
                <a16:creationId xmlns:a16="http://schemas.microsoft.com/office/drawing/2014/main" id="{30DF4D3B-6856-47B6-8D20-20B1AABEF805}"/>
              </a:ext>
            </a:extLst>
          </p:cNvPr>
          <p:cNvSpPr txBox="1"/>
          <p:nvPr/>
        </p:nvSpPr>
        <p:spPr>
          <a:xfrm>
            <a:off x="2805953" y="367553"/>
            <a:ext cx="6454588" cy="769441"/>
          </a:xfrm>
          <a:prstGeom prst="rect">
            <a:avLst/>
          </a:prstGeom>
          <a:noFill/>
        </p:spPr>
        <p:txBody>
          <a:bodyPr wrap="square" rtlCol="0">
            <a:spAutoFit/>
          </a:bodyPr>
          <a:lstStyle/>
          <a:p>
            <a:pPr algn="ctr"/>
            <a:r>
              <a:rPr lang="en-US" sz="4400" b="1" i="1" dirty="0">
                <a:solidFill>
                  <a:schemeClr val="accent1"/>
                </a:solidFill>
              </a:rPr>
              <a:t>PM10 FORECASTING</a:t>
            </a:r>
            <a:endParaRPr lang="en-IN" sz="4400" b="1" i="1" dirty="0">
              <a:solidFill>
                <a:schemeClr val="accent1"/>
              </a:solidFill>
            </a:endParaRPr>
          </a:p>
        </p:txBody>
      </p:sp>
      <p:sp>
        <p:nvSpPr>
          <p:cNvPr id="5" name="TextBox 4">
            <a:extLst>
              <a:ext uri="{FF2B5EF4-FFF2-40B4-BE49-F238E27FC236}">
                <a16:creationId xmlns:a16="http://schemas.microsoft.com/office/drawing/2014/main" id="{D82838CF-8C6B-4509-A50D-434AC0E0016B}"/>
              </a:ext>
            </a:extLst>
          </p:cNvPr>
          <p:cNvSpPr txBox="1"/>
          <p:nvPr/>
        </p:nvSpPr>
        <p:spPr>
          <a:xfrm>
            <a:off x="546847" y="2061882"/>
            <a:ext cx="3073741" cy="2585323"/>
          </a:xfrm>
          <a:prstGeom prst="rect">
            <a:avLst/>
          </a:prstGeom>
          <a:noFill/>
        </p:spPr>
        <p:txBody>
          <a:bodyPr wrap="square" rtlCol="0">
            <a:spAutoFit/>
          </a:bodyPr>
          <a:lstStyle/>
          <a:p>
            <a:pPr algn="just"/>
            <a:r>
              <a:rPr lang="en-US" b="1" i="1" u="sng" dirty="0"/>
              <a:t>Interpretation:</a:t>
            </a:r>
          </a:p>
          <a:p>
            <a:pPr algn="just"/>
            <a:endParaRPr lang="en-US" b="1" i="1" u="sng" dirty="0"/>
          </a:p>
          <a:p>
            <a:pPr marL="285750" indent="-285750" algn="just">
              <a:buFont typeface="Arial" panose="020B0604020202020204" pitchFamily="34" charset="0"/>
              <a:buChar char="•"/>
            </a:pPr>
            <a:r>
              <a:rPr lang="en-US" dirty="0"/>
              <a:t>The forecasted results using Holt Winter Exponential Smoothening gave less MSE values as compared to ARIMA Model.</a:t>
            </a:r>
          </a:p>
          <a:p>
            <a:pPr marL="285750" indent="-285750" algn="just">
              <a:buFont typeface="Arial" panose="020B0604020202020204" pitchFamily="34" charset="0"/>
              <a:buChar char="•"/>
            </a:pPr>
            <a:r>
              <a:rPr lang="en-US" dirty="0"/>
              <a:t>Seasonality in actual values and the forecasted values</a:t>
            </a:r>
            <a:endParaRPr lang="en-IN" dirty="0"/>
          </a:p>
        </p:txBody>
      </p:sp>
    </p:spTree>
    <p:extLst>
      <p:ext uri="{BB962C8B-B14F-4D97-AF65-F5344CB8AC3E}">
        <p14:creationId xmlns:p14="http://schemas.microsoft.com/office/powerpoint/2010/main" val="317520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pic>
        <p:nvPicPr>
          <p:cNvPr id="3" name="Picture 2">
            <a:extLst>
              <a:ext uri="{FF2B5EF4-FFF2-40B4-BE49-F238E27FC236}">
                <a16:creationId xmlns:a16="http://schemas.microsoft.com/office/drawing/2014/main" id="{1F279B64-5960-4844-BBAC-25DC82C4861D}"/>
              </a:ext>
            </a:extLst>
          </p:cNvPr>
          <p:cNvPicPr>
            <a:picLocks noChangeAspect="1"/>
          </p:cNvPicPr>
          <p:nvPr/>
        </p:nvPicPr>
        <p:blipFill>
          <a:blip r:embed="rId2"/>
          <a:stretch>
            <a:fillRect/>
          </a:stretch>
        </p:blipFill>
        <p:spPr>
          <a:xfrm>
            <a:off x="3352799" y="1835358"/>
            <a:ext cx="8659906" cy="4592616"/>
          </a:xfrm>
          <a:prstGeom prst="rect">
            <a:avLst/>
          </a:prstGeom>
        </p:spPr>
      </p:pic>
      <p:sp>
        <p:nvSpPr>
          <p:cNvPr id="4" name="TextBox 3">
            <a:extLst>
              <a:ext uri="{FF2B5EF4-FFF2-40B4-BE49-F238E27FC236}">
                <a16:creationId xmlns:a16="http://schemas.microsoft.com/office/drawing/2014/main" id="{8D4DAA4C-12F5-4E7C-8528-F0287D645ADD}"/>
              </a:ext>
            </a:extLst>
          </p:cNvPr>
          <p:cNvSpPr txBox="1"/>
          <p:nvPr/>
        </p:nvSpPr>
        <p:spPr>
          <a:xfrm>
            <a:off x="1990164" y="179295"/>
            <a:ext cx="7664824" cy="1323439"/>
          </a:xfrm>
          <a:prstGeom prst="rect">
            <a:avLst/>
          </a:prstGeom>
          <a:noFill/>
        </p:spPr>
        <p:txBody>
          <a:bodyPr wrap="square" rtlCol="0">
            <a:spAutoFit/>
          </a:bodyPr>
          <a:lstStyle/>
          <a:p>
            <a:pPr algn="ctr"/>
            <a:r>
              <a:rPr lang="en-US" sz="4000" b="1" i="1" dirty="0">
                <a:solidFill>
                  <a:schemeClr val="accent1"/>
                </a:solidFill>
              </a:rPr>
              <a:t>REDUCTION IN PM 10 VALUES WITH AND WITHOUT DEVICES</a:t>
            </a:r>
            <a:endParaRPr lang="en-IN" sz="4000" b="1" i="1" dirty="0">
              <a:solidFill>
                <a:schemeClr val="accent1"/>
              </a:solidFill>
            </a:endParaRPr>
          </a:p>
        </p:txBody>
      </p:sp>
      <p:sp>
        <p:nvSpPr>
          <p:cNvPr id="5" name="TextBox 4">
            <a:extLst>
              <a:ext uri="{FF2B5EF4-FFF2-40B4-BE49-F238E27FC236}">
                <a16:creationId xmlns:a16="http://schemas.microsoft.com/office/drawing/2014/main" id="{4A5C5974-1075-41C0-A0C5-442C17E9BD71}"/>
              </a:ext>
            </a:extLst>
          </p:cNvPr>
          <p:cNvSpPr txBox="1"/>
          <p:nvPr/>
        </p:nvSpPr>
        <p:spPr>
          <a:xfrm>
            <a:off x="233082" y="2052918"/>
            <a:ext cx="3119717" cy="3970318"/>
          </a:xfrm>
          <a:prstGeom prst="rect">
            <a:avLst/>
          </a:prstGeom>
          <a:noFill/>
        </p:spPr>
        <p:txBody>
          <a:bodyPr wrap="square" rtlCol="0">
            <a:spAutoFit/>
          </a:bodyPr>
          <a:lstStyle/>
          <a:p>
            <a:r>
              <a:rPr lang="en-US" b="1" i="1" u="sng" dirty="0"/>
              <a:t>Interpretation:</a:t>
            </a:r>
          </a:p>
          <a:p>
            <a:endParaRPr lang="en-US" dirty="0"/>
          </a:p>
          <a:p>
            <a:pPr marL="285750" indent="-285750">
              <a:buFont typeface="Arial" panose="020B0604020202020204" pitchFamily="34" charset="0"/>
              <a:buChar char="•"/>
            </a:pPr>
            <a:r>
              <a:rPr lang="en-US" dirty="0"/>
              <a:t>20% reduction with 50,000 devices.</a:t>
            </a:r>
          </a:p>
          <a:p>
            <a:endParaRPr lang="en-US" dirty="0"/>
          </a:p>
          <a:p>
            <a:pPr algn="just"/>
            <a:r>
              <a:rPr lang="en-US" b="1" i="1" u="sng" dirty="0"/>
              <a:t>Calculation:</a:t>
            </a:r>
          </a:p>
          <a:p>
            <a:endParaRPr lang="en-US" b="1" i="1" u="sng" dirty="0"/>
          </a:p>
          <a:p>
            <a:r>
              <a:rPr lang="en-US" i="1" dirty="0"/>
              <a:t>Total PM 10 Collected over Air Filters </a:t>
            </a:r>
            <a:r>
              <a:rPr lang="en-US" dirty="0"/>
              <a:t>= No. of devices * Total Amount Collected 1 Device</a:t>
            </a:r>
          </a:p>
          <a:p>
            <a:endParaRPr lang="en-US" dirty="0"/>
          </a:p>
          <a:p>
            <a:r>
              <a:rPr lang="en-US" dirty="0"/>
              <a:t>= 15,000 kg </a:t>
            </a:r>
          </a:p>
          <a:p>
            <a:endParaRPr lang="en-US" dirty="0"/>
          </a:p>
          <a:p>
            <a:r>
              <a:rPr lang="en-US" dirty="0"/>
              <a:t> </a:t>
            </a:r>
            <a:endParaRPr lang="en-IN" dirty="0"/>
          </a:p>
        </p:txBody>
      </p:sp>
    </p:spTree>
    <p:extLst>
      <p:ext uri="{BB962C8B-B14F-4D97-AF65-F5344CB8AC3E}">
        <p14:creationId xmlns:p14="http://schemas.microsoft.com/office/powerpoint/2010/main" val="119101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6" name="Title 1">
            <a:extLst>
              <a:ext uri="{FF2B5EF4-FFF2-40B4-BE49-F238E27FC236}">
                <a16:creationId xmlns:a16="http://schemas.microsoft.com/office/drawing/2014/main" id="{33CDE50F-EC52-4C9E-9B5D-47BA8D408377}"/>
              </a:ext>
            </a:extLst>
          </p:cNvPr>
          <p:cNvSpPr txBox="1">
            <a:spLocks/>
          </p:cNvSpPr>
          <p:nvPr/>
        </p:nvSpPr>
        <p:spPr>
          <a:xfrm>
            <a:off x="3729318" y="180529"/>
            <a:ext cx="5280211" cy="696695"/>
          </a:xfrm>
          <a:prstGeom prst="rect">
            <a:avLst/>
          </a:prstGeom>
        </p:spPr>
        <p:txBody>
          <a:bodyPr wrap="square" lIns="91440" tIns="45720" rIns="91440" bIns="4572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i="1" dirty="0">
                <a:solidFill>
                  <a:srgbClr val="FFC000">
                    <a:lumMod val="75000"/>
                  </a:srgbClr>
                </a:solidFill>
                <a:latin typeface="+mn-lt"/>
              </a:rPr>
              <a:t>DASHBOARD</a:t>
            </a:r>
          </a:p>
        </p:txBody>
      </p:sp>
      <p:sp>
        <p:nvSpPr>
          <p:cNvPr id="5" name="TextBox 4">
            <a:extLst>
              <a:ext uri="{FF2B5EF4-FFF2-40B4-BE49-F238E27FC236}">
                <a16:creationId xmlns:a16="http://schemas.microsoft.com/office/drawing/2014/main" id="{72936F09-0557-4575-BB63-76F8D1AC6AF1}"/>
              </a:ext>
            </a:extLst>
          </p:cNvPr>
          <p:cNvSpPr txBox="1"/>
          <p:nvPr/>
        </p:nvSpPr>
        <p:spPr>
          <a:xfrm>
            <a:off x="3505201" y="2779060"/>
            <a:ext cx="5567082" cy="369332"/>
          </a:xfrm>
          <a:prstGeom prst="rect">
            <a:avLst/>
          </a:prstGeom>
          <a:noFill/>
        </p:spPr>
        <p:txBody>
          <a:bodyPr wrap="square" rtlCol="0">
            <a:spAutoFit/>
          </a:bodyPr>
          <a:lstStyle/>
          <a:p>
            <a:pPr algn="ctr"/>
            <a:r>
              <a:rPr lang="en-US" dirty="0">
                <a:solidFill>
                  <a:schemeClr val="accent1"/>
                </a:solidFill>
                <a:hlinkClick r:id="rId2" action="ppaction://hlinkfile">
                  <a:extLst>
                    <a:ext uri="{A12FA001-AC4F-418D-AE19-62706E023703}">
                      <ahyp:hlinkClr xmlns:ahyp="http://schemas.microsoft.com/office/drawing/2018/hyperlinkcolor" val="tx"/>
                    </a:ext>
                  </a:extLst>
                </a:hlinkClick>
              </a:rPr>
              <a:t>C:\Users\anshi\Downloads\AQI Study Dashboard.twbx</a:t>
            </a:r>
            <a:endParaRPr lang="en-IN" dirty="0">
              <a:solidFill>
                <a:schemeClr val="accent1"/>
              </a:solidFill>
            </a:endParaRPr>
          </a:p>
        </p:txBody>
      </p:sp>
    </p:spTree>
    <p:extLst>
      <p:ext uri="{BB962C8B-B14F-4D97-AF65-F5344CB8AC3E}">
        <p14:creationId xmlns:p14="http://schemas.microsoft.com/office/powerpoint/2010/main" val="245863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2" name="TextBox 1">
            <a:extLst>
              <a:ext uri="{FF2B5EF4-FFF2-40B4-BE49-F238E27FC236}">
                <a16:creationId xmlns:a16="http://schemas.microsoft.com/office/drawing/2014/main" id="{5D60076F-E70B-465F-AD12-D70A85097868}"/>
              </a:ext>
            </a:extLst>
          </p:cNvPr>
          <p:cNvSpPr txBox="1"/>
          <p:nvPr/>
        </p:nvSpPr>
        <p:spPr>
          <a:xfrm>
            <a:off x="2859741" y="277906"/>
            <a:ext cx="5755341" cy="769441"/>
          </a:xfrm>
          <a:prstGeom prst="rect">
            <a:avLst/>
          </a:prstGeom>
          <a:noFill/>
        </p:spPr>
        <p:txBody>
          <a:bodyPr wrap="square" rtlCol="0">
            <a:spAutoFit/>
          </a:bodyPr>
          <a:lstStyle/>
          <a:p>
            <a:pPr algn="ctr"/>
            <a:r>
              <a:rPr lang="en-US" sz="4400" b="1" i="1" dirty="0">
                <a:solidFill>
                  <a:schemeClr val="accent1"/>
                </a:solidFill>
              </a:rPr>
              <a:t>REFERENCES</a:t>
            </a:r>
            <a:endParaRPr lang="en-IN" sz="4400" b="1" i="1" dirty="0">
              <a:solidFill>
                <a:schemeClr val="accent1"/>
              </a:solidFill>
            </a:endParaRPr>
          </a:p>
        </p:txBody>
      </p:sp>
      <p:sp>
        <p:nvSpPr>
          <p:cNvPr id="3" name="TextBox 2">
            <a:extLst>
              <a:ext uri="{FF2B5EF4-FFF2-40B4-BE49-F238E27FC236}">
                <a16:creationId xmlns:a16="http://schemas.microsoft.com/office/drawing/2014/main" id="{12129FE4-B161-4826-97CF-499ABCC67D42}"/>
              </a:ext>
            </a:extLst>
          </p:cNvPr>
          <p:cNvSpPr txBox="1"/>
          <p:nvPr/>
        </p:nvSpPr>
        <p:spPr>
          <a:xfrm>
            <a:off x="977153" y="1685365"/>
            <a:ext cx="10031506" cy="4524315"/>
          </a:xfrm>
          <a:prstGeom prst="rect">
            <a:avLst/>
          </a:prstGeom>
          <a:noFill/>
        </p:spPr>
        <p:txBody>
          <a:bodyPr wrap="square" rtlCol="0">
            <a:spAutoFit/>
          </a:bodyPr>
          <a:lstStyle/>
          <a:p>
            <a:pPr marL="285750" indent="-285750" algn="just">
              <a:buFont typeface="Arial" panose="020B0604020202020204" pitchFamily="34" charset="0"/>
              <a:buChar char="•"/>
            </a:pPr>
            <a:r>
              <a:rPr lang="en-IN" dirty="0"/>
              <a:t>Beig et al. (2020). Towards baseline air pollution under COVID-19: implication for chronic health and policy research for Delhi, India. Current science. </a:t>
            </a:r>
          </a:p>
          <a:p>
            <a:pPr marL="285750" indent="-285750" algn="just">
              <a:buFont typeface="Arial" panose="020B0604020202020204" pitchFamily="34" charset="0"/>
              <a:buChar char="•"/>
            </a:pPr>
            <a:r>
              <a:rPr lang="en-IN" dirty="0"/>
              <a:t>Beig et al. (2019). Objective evaluation of stubble emission of North India and quantifying its impact on air quality of Delhi. Science of The Total Environment. 709. 136126. 10.1016/j.scitotenv.2019.136126. </a:t>
            </a:r>
          </a:p>
          <a:p>
            <a:pPr marL="285750" indent="-285750" algn="just">
              <a:buFont typeface="Arial" panose="020B0604020202020204" pitchFamily="34" charset="0"/>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Sachit Bandhu, S.S. (2020). Air Quality Index Prediction. International Research Journal of Engineering and Technology (IRJET), 2694-2698.</a:t>
            </a:r>
          </a:p>
          <a:p>
            <a:pPr marL="285750" indent="-285750" algn="just">
              <a:buFont typeface="Arial" panose="020B0604020202020204" pitchFamily="34" charset="0"/>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Srivastava C., Singh S., Singh A.P. (2018). Estimation of Air Pollution in Delhi Using Machine Learning Techniques. 2018 International Conference on Computing, Power and Communication Technologies (GUCON) Galgotias University, Greater Noida, UP, India. Sep 28-29.</a:t>
            </a:r>
          </a:p>
          <a:p>
            <a:pPr marL="285750" indent="-285750" algn="just">
              <a:buFont typeface="Arial" panose="020B0604020202020204" pitchFamily="34" charset="0"/>
              <a:buChar char="•"/>
            </a:pPr>
            <a:r>
              <a:rPr lang="en-IN" sz="18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https://otexts.com/fpp2/decomposition.html</a:t>
            </a:r>
            <a:endParaRPr lang="en-IN" sz="18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r>
              <a:rPr lang="en-IN" sz="18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https://machinelearningmastery.com/decompose-time-series-data-trend-seasonality/</a:t>
            </a:r>
            <a:endParaRPr lang="en-IN"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r>
              <a:rPr lang="en-IN" sz="18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https://thejeshgn.com/2020/02/14/</a:t>
            </a:r>
            <a:endParaRPr lang="en-IN" sz="18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774219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pic>
        <p:nvPicPr>
          <p:cNvPr id="2" name="Picture 1">
            <a:extLst>
              <a:ext uri="{FF2B5EF4-FFF2-40B4-BE49-F238E27FC236}">
                <a16:creationId xmlns:a16="http://schemas.microsoft.com/office/drawing/2014/main" id="{C2B1ADBF-5659-48B9-BDDD-F6D2E5422505}"/>
              </a:ext>
            </a:extLst>
          </p:cNvPr>
          <p:cNvPicPr>
            <a:picLocks noChangeAspect="1"/>
          </p:cNvPicPr>
          <p:nvPr/>
        </p:nvPicPr>
        <p:blipFill>
          <a:blip r:embed="rId2"/>
          <a:stretch>
            <a:fillRect/>
          </a:stretch>
        </p:blipFill>
        <p:spPr>
          <a:xfrm>
            <a:off x="1874154" y="2840685"/>
            <a:ext cx="8443692" cy="1176630"/>
          </a:xfrm>
          <a:prstGeom prst="rect">
            <a:avLst/>
          </a:prstGeom>
        </p:spPr>
      </p:pic>
    </p:spTree>
    <p:extLst>
      <p:ext uri="{BB962C8B-B14F-4D97-AF65-F5344CB8AC3E}">
        <p14:creationId xmlns:p14="http://schemas.microsoft.com/office/powerpoint/2010/main" val="985897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0B3D18A-8136-4EF4-97B3-CBBD0F374C0F}"/>
              </a:ext>
            </a:extLst>
          </p:cNvPr>
          <p:cNvSpPr/>
          <p:nvPr/>
        </p:nvSpPr>
        <p:spPr>
          <a:xfrm>
            <a:off x="1" y="4281714"/>
            <a:ext cx="12192000" cy="130810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37" name="Picture 36" descr="A picture containing computer, holding, table&#10;&#10;Description automatically generated">
            <a:extLst>
              <a:ext uri="{FF2B5EF4-FFF2-40B4-BE49-F238E27FC236}">
                <a16:creationId xmlns:a16="http://schemas.microsoft.com/office/drawing/2014/main" id="{028C19A9-810C-4C90-AE4C-B0BA83344554}"/>
              </a:ext>
            </a:extLst>
          </p:cNvPr>
          <p:cNvPicPr>
            <a:picLocks noChangeAspect="1"/>
          </p:cNvPicPr>
          <p:nvPr/>
        </p:nvPicPr>
        <p:blipFill rotWithShape="1">
          <a:blip r:embed="rId2">
            <a:extLst>
              <a:ext uri="{28A0092B-C50C-407E-A947-70E740481C1C}">
                <a14:useLocalDpi xmlns:a14="http://schemas.microsoft.com/office/drawing/2010/main" val="0"/>
              </a:ext>
            </a:extLst>
          </a:blip>
          <a:srcRect l="30929" r="8769" b="11501"/>
          <a:stretch/>
        </p:blipFill>
        <p:spPr>
          <a:xfrm>
            <a:off x="6168575" y="535710"/>
            <a:ext cx="6032743" cy="6350000"/>
          </a:xfrm>
          <a:prstGeom prst="rect">
            <a:avLst/>
          </a:prstGeom>
        </p:spPr>
      </p:pic>
      <p:sp>
        <p:nvSpPr>
          <p:cNvPr id="3" name="TextBox 2">
            <a:extLst>
              <a:ext uri="{FF2B5EF4-FFF2-40B4-BE49-F238E27FC236}">
                <a16:creationId xmlns:a16="http://schemas.microsoft.com/office/drawing/2014/main" id="{F8CF9C52-B467-496F-B0B9-E05F589F21B3}"/>
              </a:ext>
            </a:extLst>
          </p:cNvPr>
          <p:cNvSpPr txBox="1"/>
          <p:nvPr/>
        </p:nvSpPr>
        <p:spPr>
          <a:xfrm>
            <a:off x="2383755" y="2090200"/>
            <a:ext cx="3639671" cy="923330"/>
          </a:xfrm>
          <a:prstGeom prst="rect">
            <a:avLst/>
          </a:prstGeom>
          <a:noFill/>
        </p:spPr>
        <p:txBody>
          <a:bodyPr wrap="square" rtlCol="0">
            <a:spAutoFit/>
          </a:bodyPr>
          <a:lstStyle/>
          <a:p>
            <a:r>
              <a:rPr lang="en-US" sz="5400" b="1" i="1" dirty="0">
                <a:solidFill>
                  <a:schemeClr val="accent1"/>
                </a:solidFill>
              </a:rPr>
              <a:t>THANKS</a:t>
            </a:r>
            <a:endParaRPr lang="en-IN" sz="5400" b="1" i="1" dirty="0">
              <a:solidFill>
                <a:schemeClr val="accent1"/>
              </a:solidFill>
            </a:endParaRPr>
          </a:p>
        </p:txBody>
      </p:sp>
    </p:spTree>
    <p:extLst>
      <p:ext uri="{BB962C8B-B14F-4D97-AF65-F5344CB8AC3E}">
        <p14:creationId xmlns:p14="http://schemas.microsoft.com/office/powerpoint/2010/main" val="88446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0B3D18A-8136-4EF4-97B3-CBBD0F374C0F}"/>
              </a:ext>
            </a:extLst>
          </p:cNvPr>
          <p:cNvSpPr/>
          <p:nvPr/>
        </p:nvSpPr>
        <p:spPr>
          <a:xfrm>
            <a:off x="1" y="4281714"/>
            <a:ext cx="12192000" cy="130810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37" name="Picture 36" descr="A picture containing computer, holding, table&#10;&#10;Description automatically generated">
            <a:extLst>
              <a:ext uri="{FF2B5EF4-FFF2-40B4-BE49-F238E27FC236}">
                <a16:creationId xmlns:a16="http://schemas.microsoft.com/office/drawing/2014/main" id="{028C19A9-810C-4C90-AE4C-B0BA83344554}"/>
              </a:ext>
            </a:extLst>
          </p:cNvPr>
          <p:cNvPicPr>
            <a:picLocks noChangeAspect="1"/>
          </p:cNvPicPr>
          <p:nvPr/>
        </p:nvPicPr>
        <p:blipFill rotWithShape="1">
          <a:blip r:embed="rId2">
            <a:extLst>
              <a:ext uri="{28A0092B-C50C-407E-A947-70E740481C1C}">
                <a14:useLocalDpi xmlns:a14="http://schemas.microsoft.com/office/drawing/2010/main" val="0"/>
              </a:ext>
            </a:extLst>
          </a:blip>
          <a:srcRect l="30929" r="8769" b="11501"/>
          <a:stretch/>
        </p:blipFill>
        <p:spPr>
          <a:xfrm>
            <a:off x="6168575" y="535710"/>
            <a:ext cx="6032743" cy="6350000"/>
          </a:xfrm>
          <a:prstGeom prst="rect">
            <a:avLst/>
          </a:prstGeom>
        </p:spPr>
      </p:pic>
      <p:sp>
        <p:nvSpPr>
          <p:cNvPr id="3" name="TextBox 2">
            <a:extLst>
              <a:ext uri="{FF2B5EF4-FFF2-40B4-BE49-F238E27FC236}">
                <a16:creationId xmlns:a16="http://schemas.microsoft.com/office/drawing/2014/main" id="{F8CF9C52-B467-496F-B0B9-E05F589F21B3}"/>
              </a:ext>
            </a:extLst>
          </p:cNvPr>
          <p:cNvSpPr txBox="1"/>
          <p:nvPr/>
        </p:nvSpPr>
        <p:spPr>
          <a:xfrm>
            <a:off x="2383755" y="2090200"/>
            <a:ext cx="3639671" cy="923330"/>
          </a:xfrm>
          <a:prstGeom prst="rect">
            <a:avLst/>
          </a:prstGeom>
          <a:noFill/>
        </p:spPr>
        <p:txBody>
          <a:bodyPr wrap="square" rtlCol="0">
            <a:spAutoFit/>
          </a:bodyPr>
          <a:lstStyle/>
          <a:p>
            <a:pPr algn="ctr"/>
            <a:r>
              <a:rPr lang="en-US" sz="5400" b="1" i="1" dirty="0">
                <a:solidFill>
                  <a:schemeClr val="accent1"/>
                </a:solidFill>
              </a:rPr>
              <a:t>Q n A</a:t>
            </a:r>
            <a:endParaRPr lang="en-IN" sz="5400" b="1" i="1" dirty="0">
              <a:solidFill>
                <a:schemeClr val="accent1"/>
              </a:solidFill>
            </a:endParaRPr>
          </a:p>
        </p:txBody>
      </p:sp>
    </p:spTree>
    <p:extLst>
      <p:ext uri="{BB962C8B-B14F-4D97-AF65-F5344CB8AC3E}">
        <p14:creationId xmlns:p14="http://schemas.microsoft.com/office/powerpoint/2010/main" val="175188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itle 1">
            <a:extLst>
              <a:ext uri="{FF2B5EF4-FFF2-40B4-BE49-F238E27FC236}">
                <a16:creationId xmlns:a16="http://schemas.microsoft.com/office/drawing/2014/main" id="{EB15589C-D337-40CF-A72D-97ABFFF93D87}"/>
              </a:ext>
            </a:extLst>
          </p:cNvPr>
          <p:cNvSpPr txBox="1">
            <a:spLocks/>
          </p:cNvSpPr>
          <p:nvPr/>
        </p:nvSpPr>
        <p:spPr>
          <a:xfrm>
            <a:off x="4007224" y="180529"/>
            <a:ext cx="4114800" cy="696695"/>
          </a:xfrm>
          <a:prstGeom prst="rect">
            <a:avLst/>
          </a:prstGeom>
        </p:spPr>
        <p:txBody>
          <a:bodyPr wrap="square" lIns="91440" tIns="45720" rIns="91440" bIns="4572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i="1" dirty="0">
                <a:solidFill>
                  <a:srgbClr val="BF9000"/>
                </a:solidFill>
                <a:latin typeface="+mn-lt"/>
              </a:rPr>
              <a:t>GENESIS</a:t>
            </a:r>
          </a:p>
        </p:txBody>
      </p:sp>
      <p:pic>
        <p:nvPicPr>
          <p:cNvPr id="17" name="Picture 16">
            <a:extLst>
              <a:ext uri="{FF2B5EF4-FFF2-40B4-BE49-F238E27FC236}">
                <a16:creationId xmlns:a16="http://schemas.microsoft.com/office/drawing/2014/main" id="{0C15AC4A-1F47-4440-B588-333AF1CCD3F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07224" y="2106575"/>
            <a:ext cx="3587898" cy="3180777"/>
          </a:xfrm>
          <a:prstGeom prst="ellipse">
            <a:avLst/>
          </a:prstGeom>
          <a:ln w="28575">
            <a:noFill/>
          </a:ln>
        </p:spPr>
      </p:pic>
      <p:sp>
        <p:nvSpPr>
          <p:cNvPr id="18" name="TextBox 17">
            <a:extLst>
              <a:ext uri="{FF2B5EF4-FFF2-40B4-BE49-F238E27FC236}">
                <a16:creationId xmlns:a16="http://schemas.microsoft.com/office/drawing/2014/main" id="{4382FE85-BFAD-4D5D-8A57-1EFC411BB938}"/>
              </a:ext>
            </a:extLst>
          </p:cNvPr>
          <p:cNvSpPr txBox="1"/>
          <p:nvPr/>
        </p:nvSpPr>
        <p:spPr>
          <a:xfrm>
            <a:off x="1424410" y="1095416"/>
            <a:ext cx="9402592" cy="707886"/>
          </a:xfrm>
          <a:prstGeom prst="rect">
            <a:avLst/>
          </a:prstGeom>
          <a:noFill/>
        </p:spPr>
        <p:txBody>
          <a:bodyPr wrap="square" rtlCol="0">
            <a:spAutoFit/>
          </a:bodyPr>
          <a:lstStyle/>
          <a:p>
            <a:pPr algn="ctr"/>
            <a:r>
              <a:rPr lang="en-GB" sz="2000" i="1" dirty="0">
                <a:solidFill>
                  <a:schemeClr val="accent3">
                    <a:lumMod val="50000"/>
                  </a:schemeClr>
                </a:solidFill>
                <a:latin typeface="Graphik" panose="020B0503030202060203" pitchFamily="34" charset="0"/>
              </a:rPr>
              <a:t>Air Pollution causes significant reduction of lung capacities and increase of heart attacks, forcing people to live compromised lives and lifestyle.</a:t>
            </a:r>
          </a:p>
        </p:txBody>
      </p:sp>
      <p:sp>
        <p:nvSpPr>
          <p:cNvPr id="20" name="TextBox 19">
            <a:extLst>
              <a:ext uri="{FF2B5EF4-FFF2-40B4-BE49-F238E27FC236}">
                <a16:creationId xmlns:a16="http://schemas.microsoft.com/office/drawing/2014/main" id="{3D28C1A3-0952-442E-9A9E-D693D3FD898F}"/>
              </a:ext>
            </a:extLst>
          </p:cNvPr>
          <p:cNvSpPr txBox="1"/>
          <p:nvPr/>
        </p:nvSpPr>
        <p:spPr>
          <a:xfrm>
            <a:off x="912402" y="2539923"/>
            <a:ext cx="2878363" cy="707886"/>
          </a:xfrm>
          <a:prstGeom prst="rect">
            <a:avLst/>
          </a:prstGeom>
          <a:noFill/>
        </p:spPr>
        <p:txBody>
          <a:bodyPr wrap="square" rtlCol="0">
            <a:spAutoFit/>
          </a:bodyPr>
          <a:lstStyle/>
          <a:p>
            <a:r>
              <a:rPr lang="en-GB" sz="2000" b="1" dirty="0">
                <a:solidFill>
                  <a:srgbClr val="FFC000">
                    <a:lumMod val="75000"/>
                  </a:srgbClr>
                </a:solidFill>
                <a:latin typeface="Graphik" panose="020B0503030202060203" pitchFamily="34" charset="0"/>
              </a:rPr>
              <a:t>Economic Loss:</a:t>
            </a:r>
          </a:p>
          <a:p>
            <a:r>
              <a:rPr lang="en-GB" sz="2000" dirty="0">
                <a:solidFill>
                  <a:srgbClr val="FFC000">
                    <a:lumMod val="75000"/>
                  </a:srgbClr>
                </a:solidFill>
                <a:latin typeface="Graphik" panose="020B0503030202060203" pitchFamily="34" charset="0"/>
              </a:rPr>
              <a:t>10.7 Lakh Crore </a:t>
            </a:r>
          </a:p>
        </p:txBody>
      </p:sp>
      <p:sp>
        <p:nvSpPr>
          <p:cNvPr id="21" name="TextBox 20">
            <a:extLst>
              <a:ext uri="{FF2B5EF4-FFF2-40B4-BE49-F238E27FC236}">
                <a16:creationId xmlns:a16="http://schemas.microsoft.com/office/drawing/2014/main" id="{8800D4B9-FC35-4A2B-8F60-32CE4359A9CC}"/>
              </a:ext>
            </a:extLst>
          </p:cNvPr>
          <p:cNvSpPr txBox="1"/>
          <p:nvPr/>
        </p:nvSpPr>
        <p:spPr>
          <a:xfrm>
            <a:off x="912402" y="3423539"/>
            <a:ext cx="2795945" cy="1015663"/>
          </a:xfrm>
          <a:prstGeom prst="rect">
            <a:avLst/>
          </a:prstGeom>
          <a:noFill/>
        </p:spPr>
        <p:txBody>
          <a:bodyPr wrap="square" rtlCol="0">
            <a:spAutoFit/>
          </a:bodyPr>
          <a:lstStyle/>
          <a:p>
            <a:r>
              <a:rPr lang="en-GB" sz="2000" b="1" dirty="0">
                <a:solidFill>
                  <a:srgbClr val="FFC000">
                    <a:lumMod val="75000"/>
                  </a:srgbClr>
                </a:solidFill>
                <a:latin typeface="Graphik" panose="020B0503030202060203" pitchFamily="34" charset="0"/>
              </a:rPr>
              <a:t>GDP Loss:</a:t>
            </a:r>
          </a:p>
          <a:p>
            <a:r>
              <a:rPr lang="en-GB" sz="2000" dirty="0">
                <a:solidFill>
                  <a:srgbClr val="FFC000">
                    <a:lumMod val="75000"/>
                  </a:srgbClr>
                </a:solidFill>
                <a:latin typeface="Graphik" panose="020B0503030202060203" pitchFamily="34" charset="0"/>
              </a:rPr>
              <a:t>5.4 % of total GDP Annually</a:t>
            </a:r>
          </a:p>
        </p:txBody>
      </p:sp>
      <p:sp>
        <p:nvSpPr>
          <p:cNvPr id="22" name="TextBox 21">
            <a:extLst>
              <a:ext uri="{FF2B5EF4-FFF2-40B4-BE49-F238E27FC236}">
                <a16:creationId xmlns:a16="http://schemas.microsoft.com/office/drawing/2014/main" id="{AD360E5C-0EFB-42DC-9A40-C101B86938BF}"/>
              </a:ext>
            </a:extLst>
          </p:cNvPr>
          <p:cNvSpPr txBox="1"/>
          <p:nvPr/>
        </p:nvSpPr>
        <p:spPr>
          <a:xfrm>
            <a:off x="871192" y="4614932"/>
            <a:ext cx="2878363" cy="1015663"/>
          </a:xfrm>
          <a:prstGeom prst="rect">
            <a:avLst/>
          </a:prstGeom>
          <a:noFill/>
        </p:spPr>
        <p:txBody>
          <a:bodyPr wrap="square" rtlCol="0">
            <a:spAutoFit/>
          </a:bodyPr>
          <a:lstStyle/>
          <a:p>
            <a:r>
              <a:rPr lang="en-GB" sz="2000" b="1" dirty="0">
                <a:solidFill>
                  <a:srgbClr val="FFC000">
                    <a:lumMod val="75000"/>
                  </a:srgbClr>
                </a:solidFill>
                <a:latin typeface="Graphik" panose="020B0503030202060203" pitchFamily="34" charset="0"/>
              </a:rPr>
              <a:t>Pollution:</a:t>
            </a:r>
          </a:p>
          <a:p>
            <a:r>
              <a:rPr lang="en-GB" sz="2000" dirty="0">
                <a:solidFill>
                  <a:srgbClr val="FFC000">
                    <a:lumMod val="75000"/>
                  </a:srgbClr>
                </a:solidFill>
                <a:latin typeface="Graphik" panose="020B0503030202060203" pitchFamily="34" charset="0"/>
              </a:rPr>
              <a:t>22 out of 30 world’s most polluted cities in India </a:t>
            </a:r>
          </a:p>
        </p:txBody>
      </p:sp>
      <p:sp>
        <p:nvSpPr>
          <p:cNvPr id="23" name="TextBox 22">
            <a:extLst>
              <a:ext uri="{FF2B5EF4-FFF2-40B4-BE49-F238E27FC236}">
                <a16:creationId xmlns:a16="http://schemas.microsoft.com/office/drawing/2014/main" id="{477E1A91-9566-4F61-8824-45EE5C88DD84}"/>
              </a:ext>
            </a:extLst>
          </p:cNvPr>
          <p:cNvSpPr txBox="1"/>
          <p:nvPr/>
        </p:nvSpPr>
        <p:spPr>
          <a:xfrm>
            <a:off x="748925" y="6140818"/>
            <a:ext cx="4929064" cy="430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100" b="0" i="0" u="none" strike="noStrike" kern="0" cap="none" spc="0" normalizeH="0" baseline="0" noProof="0" dirty="0" err="1">
                <a:ln>
                  <a:noFill/>
                </a:ln>
                <a:solidFill>
                  <a:prstClr val="black">
                    <a:lumMod val="65000"/>
                    <a:lumOff val="35000"/>
                  </a:prstClr>
                </a:solidFill>
                <a:effectLst/>
                <a:uLnTx/>
                <a:uFillTx/>
                <a:hlinkClick r:id="rId4">
                  <a:extLst>
                    <a:ext uri="{A12FA001-AC4F-418D-AE19-62706E023703}">
                      <ahyp:hlinkClr xmlns:ahyp="http://schemas.microsoft.com/office/drawing/2018/hyperlinkcolor" val="tx"/>
                    </a:ext>
                  </a:extLst>
                </a:hlinkClick>
              </a:rPr>
              <a:t>Center</a:t>
            </a:r>
            <a:r>
              <a:rPr kumimoji="0" lang="en-GB" sz="1100" b="0" i="0" u="none" strike="noStrike" kern="0" cap="none" spc="0" normalizeH="0" baseline="0" noProof="0" dirty="0">
                <a:ln>
                  <a:noFill/>
                </a:ln>
                <a:solidFill>
                  <a:prstClr val="black"/>
                </a:solidFill>
                <a:effectLst/>
                <a:uLnTx/>
                <a:uFillTx/>
                <a:hlinkClick r:id="rId4">
                  <a:extLst>
                    <a:ext uri="{A12FA001-AC4F-418D-AE19-62706E023703}">
                      <ahyp:hlinkClr xmlns:ahyp="http://schemas.microsoft.com/office/drawing/2018/hyperlinkcolor" val="tx"/>
                    </a:ext>
                  </a:extLst>
                </a:hlinkClick>
              </a:rPr>
              <a:t> </a:t>
            </a:r>
            <a:r>
              <a:rPr kumimoji="0" lang="en-GB" sz="1100" b="0" i="0" u="none" strike="noStrike" kern="0" cap="none" spc="0" normalizeH="0" baseline="0" noProof="0" dirty="0">
                <a:ln>
                  <a:noFill/>
                </a:ln>
                <a:solidFill>
                  <a:srgbClr val="A5A5A5">
                    <a:lumMod val="50000"/>
                  </a:srgbClr>
                </a:solidFill>
                <a:effectLst/>
                <a:uLnTx/>
                <a:uFillTx/>
                <a:hlinkClick r:id="rId4">
                  <a:extLst>
                    <a:ext uri="{A12FA001-AC4F-418D-AE19-62706E023703}">
                      <ahyp:hlinkClr xmlns:ahyp="http://schemas.microsoft.com/office/drawing/2018/hyperlinkcolor" val="tx"/>
                    </a:ext>
                  </a:extLst>
                </a:hlinkClick>
              </a:rPr>
              <a:t>for Research on Energy and Clean Air</a:t>
            </a:r>
            <a:br>
              <a:rPr kumimoji="0" lang="en-GB" sz="1100" b="0" i="0" u="none" strike="noStrike" kern="0" cap="none" spc="0" normalizeH="0" baseline="0" noProof="0" dirty="0">
                <a:ln>
                  <a:noFill/>
                </a:ln>
                <a:solidFill>
                  <a:srgbClr val="A5A5A5">
                    <a:lumMod val="50000"/>
                  </a:srgbClr>
                </a:solidFill>
                <a:effectLst/>
                <a:uLnTx/>
                <a:uFillTx/>
                <a:hlinkClick r:id="rId4">
                  <a:extLst>
                    <a:ext uri="{A12FA001-AC4F-418D-AE19-62706E023703}">
                      <ahyp:hlinkClr xmlns:ahyp="http://schemas.microsoft.com/office/drawing/2018/hyperlinkcolor" val="tx"/>
                    </a:ext>
                  </a:extLst>
                </a:hlinkClick>
              </a:rPr>
            </a:br>
            <a:r>
              <a:rPr kumimoji="0" lang="en-GB" sz="1100" b="0" i="0" u="none" strike="noStrike" kern="0" cap="none" spc="0" normalizeH="0" baseline="0" noProof="0" dirty="0">
                <a:ln>
                  <a:noFill/>
                </a:ln>
                <a:solidFill>
                  <a:srgbClr val="A5A5A5">
                    <a:lumMod val="50000"/>
                  </a:srgbClr>
                </a:solidFill>
                <a:effectLst/>
                <a:uLnTx/>
                <a:uFillTx/>
                <a:hlinkClick r:id="rId4">
                  <a:extLst>
                    <a:ext uri="{A12FA001-AC4F-418D-AE19-62706E023703}">
                      <ahyp:hlinkClr xmlns:ahyp="http://schemas.microsoft.com/office/drawing/2018/hyperlinkcolor" val="tx"/>
                    </a:ext>
                  </a:extLst>
                </a:hlinkClick>
              </a:rPr>
              <a:t>https://energyandcleanair.org/publications/costs-of-air-pollution-from-fossil-fuels/</a:t>
            </a:r>
            <a:endParaRPr kumimoji="0" lang="en-GB" sz="1100" b="0" i="0" u="none" strike="noStrike" kern="0" cap="none" spc="0" normalizeH="0" baseline="0" noProof="0" dirty="0">
              <a:ln>
                <a:noFill/>
              </a:ln>
              <a:solidFill>
                <a:srgbClr val="A5A5A5">
                  <a:lumMod val="50000"/>
                </a:srgbClr>
              </a:solidFill>
              <a:effectLst/>
              <a:uLnTx/>
              <a:uFillTx/>
            </a:endParaRPr>
          </a:p>
        </p:txBody>
      </p:sp>
      <p:sp>
        <p:nvSpPr>
          <p:cNvPr id="24" name="TextBox 23">
            <a:extLst>
              <a:ext uri="{FF2B5EF4-FFF2-40B4-BE49-F238E27FC236}">
                <a16:creationId xmlns:a16="http://schemas.microsoft.com/office/drawing/2014/main" id="{AB3DC4C8-C2A8-4EB5-A1B3-F444D0CFF43B}"/>
              </a:ext>
            </a:extLst>
          </p:cNvPr>
          <p:cNvSpPr txBox="1"/>
          <p:nvPr/>
        </p:nvSpPr>
        <p:spPr>
          <a:xfrm>
            <a:off x="8227857" y="2534160"/>
            <a:ext cx="3026654" cy="707886"/>
          </a:xfrm>
          <a:prstGeom prst="rect">
            <a:avLst/>
          </a:prstGeom>
          <a:noFill/>
        </p:spPr>
        <p:txBody>
          <a:bodyPr wrap="square" rtlCol="0">
            <a:spAutoFit/>
          </a:bodyPr>
          <a:lstStyle/>
          <a:p>
            <a:pPr algn="r"/>
            <a:r>
              <a:rPr lang="en-GB" sz="2000" b="1" dirty="0">
                <a:solidFill>
                  <a:srgbClr val="FFC000">
                    <a:lumMod val="75000"/>
                  </a:srgbClr>
                </a:solidFill>
                <a:latin typeface="Graphik" panose="020B0503030202060203" pitchFamily="34" charset="0"/>
              </a:rPr>
              <a:t>Work Absence:</a:t>
            </a:r>
          </a:p>
          <a:p>
            <a:pPr algn="r"/>
            <a:r>
              <a:rPr lang="en-GB" sz="2000" b="1" dirty="0">
                <a:solidFill>
                  <a:srgbClr val="FFC000">
                    <a:lumMod val="75000"/>
                  </a:srgbClr>
                </a:solidFill>
                <a:latin typeface="Graphik" panose="020B0503030202060203" pitchFamily="34" charset="0"/>
              </a:rPr>
              <a:t> </a:t>
            </a:r>
            <a:r>
              <a:rPr lang="en-GB" sz="2000" dirty="0">
                <a:solidFill>
                  <a:srgbClr val="FFC000">
                    <a:lumMod val="75000"/>
                  </a:srgbClr>
                </a:solidFill>
                <a:latin typeface="Graphik" panose="020B0503030202060203" pitchFamily="34" charset="0"/>
              </a:rPr>
              <a:t>49 Crore Days/year</a:t>
            </a:r>
          </a:p>
        </p:txBody>
      </p:sp>
      <p:sp>
        <p:nvSpPr>
          <p:cNvPr id="25" name="TextBox 24">
            <a:extLst>
              <a:ext uri="{FF2B5EF4-FFF2-40B4-BE49-F238E27FC236}">
                <a16:creationId xmlns:a16="http://schemas.microsoft.com/office/drawing/2014/main" id="{8854C038-EE19-473B-86CB-665D9582AD65}"/>
              </a:ext>
            </a:extLst>
          </p:cNvPr>
          <p:cNvSpPr txBox="1"/>
          <p:nvPr/>
        </p:nvSpPr>
        <p:spPr>
          <a:xfrm>
            <a:off x="8247877" y="3548932"/>
            <a:ext cx="3006634" cy="707886"/>
          </a:xfrm>
          <a:prstGeom prst="rect">
            <a:avLst/>
          </a:prstGeom>
          <a:noFill/>
        </p:spPr>
        <p:txBody>
          <a:bodyPr wrap="square" rtlCol="0">
            <a:spAutoFit/>
          </a:bodyPr>
          <a:lstStyle/>
          <a:p>
            <a:pPr algn="r"/>
            <a:r>
              <a:rPr lang="en-GB" sz="2000" b="1" dirty="0">
                <a:solidFill>
                  <a:srgbClr val="FFC000">
                    <a:lumMod val="75000"/>
                  </a:srgbClr>
                </a:solidFill>
                <a:latin typeface="Graphik" panose="020B0503030202060203" pitchFamily="34" charset="0"/>
              </a:rPr>
              <a:t>Premature Deaths:</a:t>
            </a:r>
          </a:p>
          <a:p>
            <a:pPr algn="r"/>
            <a:r>
              <a:rPr lang="en-GB" sz="2000" b="1" dirty="0">
                <a:solidFill>
                  <a:srgbClr val="FFC000">
                    <a:lumMod val="75000"/>
                  </a:srgbClr>
                </a:solidFill>
                <a:latin typeface="Graphik" panose="020B0503030202060203" pitchFamily="34" charset="0"/>
              </a:rPr>
              <a:t> </a:t>
            </a:r>
            <a:r>
              <a:rPr lang="en-GB" sz="2000" dirty="0">
                <a:solidFill>
                  <a:srgbClr val="FFC000">
                    <a:lumMod val="75000"/>
                  </a:srgbClr>
                </a:solidFill>
                <a:latin typeface="Graphik" panose="020B0503030202060203" pitchFamily="34" charset="0"/>
              </a:rPr>
              <a:t>12.5 Lakh Annually</a:t>
            </a:r>
          </a:p>
        </p:txBody>
      </p:sp>
      <p:sp>
        <p:nvSpPr>
          <p:cNvPr id="26" name="TextBox 25">
            <a:extLst>
              <a:ext uri="{FF2B5EF4-FFF2-40B4-BE49-F238E27FC236}">
                <a16:creationId xmlns:a16="http://schemas.microsoft.com/office/drawing/2014/main" id="{D4FD5BA8-96B2-4B1B-96EC-836BFB66C1F9}"/>
              </a:ext>
            </a:extLst>
          </p:cNvPr>
          <p:cNvSpPr txBox="1"/>
          <p:nvPr/>
        </p:nvSpPr>
        <p:spPr>
          <a:xfrm>
            <a:off x="7942583" y="4546867"/>
            <a:ext cx="3337015" cy="1015663"/>
          </a:xfrm>
          <a:prstGeom prst="rect">
            <a:avLst/>
          </a:prstGeom>
          <a:noFill/>
        </p:spPr>
        <p:txBody>
          <a:bodyPr wrap="square" rtlCol="0">
            <a:spAutoFit/>
          </a:bodyPr>
          <a:lstStyle/>
          <a:p>
            <a:pPr algn="r"/>
            <a:r>
              <a:rPr lang="en-GB" sz="2000" b="1" dirty="0">
                <a:solidFill>
                  <a:srgbClr val="FFC000">
                    <a:lumMod val="75000"/>
                  </a:srgbClr>
                </a:solidFill>
                <a:latin typeface="Graphik" panose="020B0503030202060203" pitchFamily="34" charset="0"/>
              </a:rPr>
              <a:t>Diseases :</a:t>
            </a:r>
          </a:p>
          <a:p>
            <a:pPr algn="r"/>
            <a:r>
              <a:rPr lang="en-GB" sz="2000" dirty="0">
                <a:solidFill>
                  <a:srgbClr val="FFC000">
                    <a:lumMod val="75000"/>
                  </a:srgbClr>
                </a:solidFill>
                <a:latin typeface="Graphik" panose="020B0503030202060203" pitchFamily="34" charset="0"/>
              </a:rPr>
              <a:t>Cardiovascular, Respiratory, cancer, pre-term births</a:t>
            </a:r>
          </a:p>
        </p:txBody>
      </p:sp>
      <p:sp>
        <p:nvSpPr>
          <p:cNvPr id="27" name="TextBox 26">
            <a:extLst>
              <a:ext uri="{FF2B5EF4-FFF2-40B4-BE49-F238E27FC236}">
                <a16:creationId xmlns:a16="http://schemas.microsoft.com/office/drawing/2014/main" id="{671DDF72-AF19-4D82-92A5-BA991E6E8968}"/>
              </a:ext>
            </a:extLst>
          </p:cNvPr>
          <p:cNvSpPr txBox="1"/>
          <p:nvPr/>
        </p:nvSpPr>
        <p:spPr>
          <a:xfrm>
            <a:off x="6350534" y="6140818"/>
            <a:ext cx="4929064" cy="430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100" b="0" i="0" u="none" strike="noStrike" kern="0" cap="none" spc="0" normalizeH="0" baseline="0" noProof="0" dirty="0" err="1">
                <a:ln>
                  <a:noFill/>
                </a:ln>
                <a:solidFill>
                  <a:srgbClr val="A5A5A5">
                    <a:lumMod val="50000"/>
                  </a:srgbClr>
                </a:solidFill>
                <a:effectLst/>
                <a:uLnTx/>
                <a:uFillTx/>
                <a:hlinkClick r:id="rId4">
                  <a:extLst>
                    <a:ext uri="{A12FA001-AC4F-418D-AE19-62706E023703}">
                      <ahyp:hlinkClr xmlns:ahyp="http://schemas.microsoft.com/office/drawing/2018/hyperlinkcolor" val="tx"/>
                    </a:ext>
                  </a:extLst>
                </a:hlinkClick>
              </a:rPr>
              <a:t>WorldBank.Org</a:t>
            </a:r>
            <a:br>
              <a:rPr kumimoji="0" lang="en-GB" sz="1100" b="0" i="0" u="none" strike="noStrike" kern="0" cap="none" spc="0" normalizeH="0" baseline="0" noProof="0" dirty="0">
                <a:ln>
                  <a:noFill/>
                </a:ln>
                <a:solidFill>
                  <a:srgbClr val="A5A5A5">
                    <a:lumMod val="50000"/>
                  </a:srgbClr>
                </a:solidFill>
                <a:effectLst/>
                <a:uLnTx/>
                <a:uFillTx/>
                <a:hlinkClick r:id="rId4">
                  <a:extLst>
                    <a:ext uri="{A12FA001-AC4F-418D-AE19-62706E023703}">
                      <ahyp:hlinkClr xmlns:ahyp="http://schemas.microsoft.com/office/drawing/2018/hyperlinkcolor" val="tx"/>
                    </a:ext>
                  </a:extLst>
                </a:hlinkClick>
              </a:rPr>
            </a:br>
            <a:r>
              <a:rPr kumimoji="0" lang="en-GB" sz="1100" b="0" i="0" u="none" strike="noStrike" kern="0" cap="none" spc="0" normalizeH="0" baseline="0" noProof="0" dirty="0">
                <a:ln>
                  <a:noFill/>
                </a:ln>
                <a:solidFill>
                  <a:srgbClr val="A5A5A5">
                    <a:lumMod val="50000"/>
                  </a:srgbClr>
                </a:solidFill>
                <a:effectLst/>
                <a:uLnTx/>
                <a:uFillTx/>
                <a:hlinkClick r:id="rId5">
                  <a:extLst>
                    <a:ext uri="{A12FA001-AC4F-418D-AE19-62706E023703}">
                      <ahyp:hlinkClr xmlns:ahyp="http://schemas.microsoft.com/office/drawing/2018/hyperlinkcolor" val="tx"/>
                    </a:ext>
                  </a:extLst>
                </a:hlinkClick>
              </a:rPr>
              <a:t>https://blogs.worldbank.org/endpovertyinsouthasia/indias-air-pollution-woes</a:t>
            </a:r>
            <a:endParaRPr kumimoji="0" lang="en-GB" sz="1100" b="0" i="0" u="none" strike="noStrike" kern="0" cap="none" spc="0" normalizeH="0" baseline="0" noProof="0" dirty="0">
              <a:ln>
                <a:noFill/>
              </a:ln>
              <a:solidFill>
                <a:srgbClr val="A5A5A5">
                  <a:lumMod val="50000"/>
                </a:srgbClr>
              </a:solidFill>
              <a:effectLst/>
              <a:uLnTx/>
              <a:uFillTx/>
            </a:endParaRPr>
          </a:p>
        </p:txBody>
      </p:sp>
    </p:spTree>
    <p:extLst>
      <p:ext uri="{BB962C8B-B14F-4D97-AF65-F5344CB8AC3E}">
        <p14:creationId xmlns:p14="http://schemas.microsoft.com/office/powerpoint/2010/main" val="164284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073A71EB-CAA7-42E9-A6AB-F82A2DB8C882}"/>
              </a:ext>
            </a:extLst>
          </p:cNvPr>
          <p:cNvSpPr txBox="1"/>
          <p:nvPr/>
        </p:nvSpPr>
        <p:spPr>
          <a:xfrm>
            <a:off x="2976282" y="514905"/>
            <a:ext cx="5495365" cy="76944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400" b="1" i="1" u="none" strike="noStrike" kern="0" cap="none" spc="0" normalizeH="0" baseline="0" noProof="0" dirty="0">
                <a:ln>
                  <a:noFill/>
                </a:ln>
                <a:solidFill>
                  <a:srgbClr val="FFC000">
                    <a:lumMod val="75000"/>
                  </a:srgbClr>
                </a:solidFill>
                <a:effectLst/>
                <a:uLnTx/>
                <a:uFillTx/>
              </a:rPr>
              <a:t>PROBLEM STATEMENT</a:t>
            </a:r>
            <a:endParaRPr kumimoji="0" lang="en-IN" sz="4400" b="1" i="1" u="none" strike="noStrike" kern="0" cap="none" spc="0" normalizeH="0" baseline="0" noProof="0" dirty="0">
              <a:ln>
                <a:noFill/>
              </a:ln>
              <a:solidFill>
                <a:srgbClr val="FFC000">
                  <a:lumMod val="75000"/>
                </a:srgbClr>
              </a:solidFill>
              <a:effectLst/>
              <a:uLnTx/>
              <a:uFillTx/>
            </a:endParaRPr>
          </a:p>
        </p:txBody>
      </p:sp>
      <p:sp>
        <p:nvSpPr>
          <p:cNvPr id="4" name="TextBox 3">
            <a:extLst>
              <a:ext uri="{FF2B5EF4-FFF2-40B4-BE49-F238E27FC236}">
                <a16:creationId xmlns:a16="http://schemas.microsoft.com/office/drawing/2014/main" id="{BF04C92C-90FE-434C-A7E5-8082FBD2F91A}"/>
              </a:ext>
            </a:extLst>
          </p:cNvPr>
          <p:cNvSpPr txBox="1"/>
          <p:nvPr/>
        </p:nvSpPr>
        <p:spPr>
          <a:xfrm>
            <a:off x="1819922" y="2277057"/>
            <a:ext cx="8407154" cy="3699474"/>
          </a:xfrm>
          <a:prstGeom prst="rect">
            <a:avLst/>
          </a:prstGeom>
          <a:noFill/>
        </p:spPr>
        <p:txBody>
          <a:bodyPr wrap="square">
            <a:spAutoFit/>
          </a:bodyPr>
          <a:lstStyle/>
          <a:p>
            <a:pPr marL="0" marR="0" lvl="0" indent="0" algn="just" defTabSz="914400" eaLnBrk="1" fontAlgn="auto" latinLnBrk="0" hangingPunct="1">
              <a:lnSpc>
                <a:spcPct val="2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rPr>
              <a:t>Our product aims at revolutionizing the lifestyle of the people into a much healthier one, however, the main issue crops in as it is impossible to trace cleaner air and its aftereffects from a vast infinite volume of space. Our devices would work consistently and efficiently but can’t be bifurcated from the overall data of air quality index which is being captured by the monitoring stations of Central Pollution Control Boards (CPCB).</a:t>
            </a:r>
          </a:p>
        </p:txBody>
      </p:sp>
    </p:spTree>
    <p:extLst>
      <p:ext uri="{BB962C8B-B14F-4D97-AF65-F5344CB8AC3E}">
        <p14:creationId xmlns:p14="http://schemas.microsoft.com/office/powerpoint/2010/main" val="2774679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1B15B37F-DDD2-46DB-A46C-7D3A2B5832F4}"/>
              </a:ext>
            </a:extLst>
          </p:cNvPr>
          <p:cNvSpPr txBox="1"/>
          <p:nvPr/>
        </p:nvSpPr>
        <p:spPr>
          <a:xfrm>
            <a:off x="4069976" y="424797"/>
            <a:ext cx="3325906" cy="76944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400" b="1" i="1" u="none" strike="noStrike" kern="0" cap="none" spc="0" normalizeH="0" baseline="0" noProof="0" dirty="0">
                <a:ln>
                  <a:noFill/>
                </a:ln>
                <a:solidFill>
                  <a:srgbClr val="FFC000">
                    <a:lumMod val="75000"/>
                  </a:srgbClr>
                </a:solidFill>
                <a:effectLst/>
                <a:uLnTx/>
                <a:uFillTx/>
              </a:rPr>
              <a:t>WIND PANEL</a:t>
            </a:r>
            <a:endParaRPr kumimoji="0" lang="en-IN" sz="4400" b="1" i="1" u="none" strike="noStrike" kern="0" cap="none" spc="0" normalizeH="0" baseline="0" noProof="0" dirty="0">
              <a:ln>
                <a:noFill/>
              </a:ln>
              <a:solidFill>
                <a:srgbClr val="FFC000">
                  <a:lumMod val="75000"/>
                </a:srgbClr>
              </a:solidFill>
              <a:effectLst/>
              <a:uLnTx/>
              <a:uFillTx/>
            </a:endParaRPr>
          </a:p>
        </p:txBody>
      </p:sp>
      <p:sp>
        <p:nvSpPr>
          <p:cNvPr id="4" name="TextBox 3">
            <a:extLst>
              <a:ext uri="{FF2B5EF4-FFF2-40B4-BE49-F238E27FC236}">
                <a16:creationId xmlns:a16="http://schemas.microsoft.com/office/drawing/2014/main" id="{7A285E4D-1812-4CBF-A94C-339A1034D710}"/>
              </a:ext>
            </a:extLst>
          </p:cNvPr>
          <p:cNvSpPr txBox="1"/>
          <p:nvPr/>
        </p:nvSpPr>
        <p:spPr>
          <a:xfrm>
            <a:off x="1608344" y="1387208"/>
            <a:ext cx="8742230" cy="829945"/>
          </a:xfrm>
          <a:prstGeom prst="rect">
            <a:avLst/>
          </a:prstGeom>
          <a:noFill/>
        </p:spPr>
        <p:txBody>
          <a:bodyPr wrap="square" rtlCol="0">
            <a:spAutoFit/>
          </a:bodyPr>
          <a:lstStyle/>
          <a:p>
            <a:pPr algn="ctr"/>
            <a:r>
              <a:rPr lang="en-GB" sz="2400" i="1" dirty="0">
                <a:solidFill>
                  <a:prstClr val="black"/>
                </a:solidFill>
                <a:latin typeface="Graphik" panose="020B0503030202060203" pitchFamily="34" charset="0"/>
              </a:rPr>
              <a:t>A Vehicle rooftop innovative device – “Wind Panel”</a:t>
            </a:r>
          </a:p>
          <a:p>
            <a:pPr algn="ctr"/>
            <a:r>
              <a:rPr lang="en-IN" altLang="en-GB" sz="2400" i="1" dirty="0">
                <a:solidFill>
                  <a:prstClr val="black"/>
                </a:solidFill>
                <a:latin typeface="Graphik" panose="020B0503030202060203" pitchFamily="34" charset="0"/>
              </a:rPr>
              <a:t>Purifies Air and Produce Renewable energy </a:t>
            </a:r>
          </a:p>
        </p:txBody>
      </p:sp>
      <p:pic>
        <p:nvPicPr>
          <p:cNvPr id="5" name="Picture 4">
            <a:extLst>
              <a:ext uri="{FF2B5EF4-FFF2-40B4-BE49-F238E27FC236}">
                <a16:creationId xmlns:a16="http://schemas.microsoft.com/office/drawing/2014/main" id="{8A4BBD28-A646-43F7-B6C8-AF153722BFD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30912" y="2354676"/>
            <a:ext cx="4985785" cy="3116116"/>
          </a:xfrm>
          <a:prstGeom prst="rect">
            <a:avLst/>
          </a:prstGeom>
        </p:spPr>
      </p:pic>
      <p:sp>
        <p:nvSpPr>
          <p:cNvPr id="6" name="Rectangle 5">
            <a:extLst>
              <a:ext uri="{FF2B5EF4-FFF2-40B4-BE49-F238E27FC236}">
                <a16:creationId xmlns:a16="http://schemas.microsoft.com/office/drawing/2014/main" id="{A441EFD1-3A59-465B-BCB8-54FED7E568A9}"/>
              </a:ext>
            </a:extLst>
          </p:cNvPr>
          <p:cNvSpPr/>
          <p:nvPr/>
        </p:nvSpPr>
        <p:spPr>
          <a:xfrm>
            <a:off x="6230912" y="5662992"/>
            <a:ext cx="5770601" cy="770211"/>
          </a:xfrm>
          <a:prstGeom prst="rect">
            <a:avLst/>
          </a:prstGeom>
        </p:spPr>
        <p:txBody>
          <a:bodyPr wrap="square">
            <a:spAutoFit/>
          </a:bodyPr>
          <a:lstStyle/>
          <a:p>
            <a:pPr>
              <a:lnSpc>
                <a:spcPct val="115000"/>
              </a:lnSpc>
              <a:spcAft>
                <a:spcPts val="1000"/>
              </a:spcAft>
            </a:pPr>
            <a:r>
              <a:rPr lang="en-IN" sz="1600" dirty="0">
                <a:solidFill>
                  <a:srgbClr val="000000"/>
                </a:solidFill>
                <a:latin typeface="Graphik" panose="020B0503030202060203" pitchFamily="34" charset="0"/>
                <a:ea typeface="Calibri" panose="020F0502020204030204" pitchFamily="34" charset="0"/>
                <a:cs typeface="Calibri" panose="020F0502020204030204" pitchFamily="34" charset="0"/>
              </a:rPr>
              <a:t>Inlet Air   –  </a:t>
            </a:r>
            <a:r>
              <a:rPr lang="en-IN" sz="1600" b="1" dirty="0">
                <a:solidFill>
                  <a:srgbClr val="000000"/>
                </a:solidFill>
                <a:latin typeface="Graphik" panose="020B0503030202060203" pitchFamily="34" charset="0"/>
                <a:ea typeface="Calibri" panose="020F0502020204030204" pitchFamily="34" charset="0"/>
                <a:cs typeface="Calibri" panose="020F0502020204030204" pitchFamily="34" charset="0"/>
              </a:rPr>
              <a:t>Particulate Matter,</a:t>
            </a:r>
            <a:r>
              <a:rPr lang="en-GB" sz="1600" b="1" i="1" dirty="0">
                <a:solidFill>
                  <a:prstClr val="black"/>
                </a:solidFill>
                <a:latin typeface="Graphik" panose="020B0503030202060203" pitchFamily="34" charset="0"/>
              </a:rPr>
              <a:t> Dust, CO</a:t>
            </a:r>
            <a:r>
              <a:rPr lang="en-IN" sz="1600" b="1" dirty="0">
                <a:solidFill>
                  <a:srgbClr val="000000"/>
                </a:solidFill>
                <a:latin typeface="Graphik" panose="020B0503030202060203" pitchFamily="34" charset="0"/>
                <a:ea typeface="Calibri" panose="020F0502020204030204" pitchFamily="34" charset="0"/>
                <a:cs typeface="Calibri" panose="020F0502020204030204" pitchFamily="34" charset="0"/>
              </a:rPr>
              <a:t>, </a:t>
            </a:r>
            <a:r>
              <a:rPr lang="en-GB" sz="1600" b="1" i="1" dirty="0">
                <a:solidFill>
                  <a:prstClr val="black"/>
                </a:solidFill>
                <a:latin typeface="Graphik" panose="020B0503030202060203" pitchFamily="34" charset="0"/>
              </a:rPr>
              <a:t>SO</a:t>
            </a:r>
            <a:r>
              <a:rPr lang="en-GB" sz="1600" b="1" i="1" baseline="-25000" dirty="0">
                <a:solidFill>
                  <a:prstClr val="black"/>
                </a:solidFill>
                <a:latin typeface="Graphik" panose="020B0503030202060203" pitchFamily="34" charset="0"/>
              </a:rPr>
              <a:t>2</a:t>
            </a:r>
            <a:r>
              <a:rPr lang="en-GB" sz="1600" b="1" i="1" dirty="0">
                <a:solidFill>
                  <a:prstClr val="black"/>
                </a:solidFill>
                <a:latin typeface="Graphik" panose="020B0503030202060203" pitchFamily="34" charset="0"/>
              </a:rPr>
              <a:t> , NO</a:t>
            </a:r>
            <a:r>
              <a:rPr lang="en-GB" sz="1600" b="1" i="1" baseline="-25000" dirty="0">
                <a:solidFill>
                  <a:prstClr val="black"/>
                </a:solidFill>
                <a:latin typeface="Graphik" panose="020B0503030202060203" pitchFamily="34" charset="0"/>
              </a:rPr>
              <a:t>x</a:t>
            </a:r>
            <a:r>
              <a:rPr lang="en-GB" sz="1600" b="1" i="1" dirty="0">
                <a:solidFill>
                  <a:prstClr val="black"/>
                </a:solidFill>
                <a:latin typeface="Graphik" panose="020B0503030202060203" pitchFamily="34" charset="0"/>
              </a:rPr>
              <a:t> </a:t>
            </a:r>
          </a:p>
          <a:p>
            <a:pPr>
              <a:lnSpc>
                <a:spcPct val="115000"/>
              </a:lnSpc>
              <a:spcAft>
                <a:spcPts val="1000"/>
              </a:spcAft>
            </a:pPr>
            <a:r>
              <a:rPr lang="en-GB" sz="1600" dirty="0">
                <a:solidFill>
                  <a:prstClr val="black"/>
                </a:solidFill>
                <a:latin typeface="Graphik" panose="020B0503030202060203" pitchFamily="34" charset="0"/>
              </a:rPr>
              <a:t>Outlet Air – </a:t>
            </a:r>
            <a:r>
              <a:rPr lang="en-GB" sz="1600" b="1" dirty="0">
                <a:solidFill>
                  <a:prstClr val="black"/>
                </a:solidFill>
                <a:latin typeface="Graphik" panose="020B0503030202060203" pitchFamily="34" charset="0"/>
              </a:rPr>
              <a:t>Clean Air </a:t>
            </a:r>
            <a:endParaRPr lang="en-IN" sz="1600" b="1" dirty="0">
              <a:solidFill>
                <a:srgbClr val="000000"/>
              </a:solidFill>
              <a:latin typeface="Graphik" panose="020B0503030202060203" pitchFamily="34" charset="0"/>
              <a:ea typeface="Calibri" panose="020F0502020204030204" pitchFamily="34" charset="0"/>
              <a:cs typeface="Calibri" panose="020F0502020204030204" pitchFamily="34" charset="0"/>
            </a:endParaRPr>
          </a:p>
        </p:txBody>
      </p:sp>
      <p:sp>
        <p:nvSpPr>
          <p:cNvPr id="7" name="Rectangle: Rounded Corners 6">
            <a:extLst>
              <a:ext uri="{FF2B5EF4-FFF2-40B4-BE49-F238E27FC236}">
                <a16:creationId xmlns:a16="http://schemas.microsoft.com/office/drawing/2014/main" id="{9B90CE33-B7C8-4567-A346-E70A32B9B417}"/>
              </a:ext>
            </a:extLst>
          </p:cNvPr>
          <p:cNvSpPr/>
          <p:nvPr/>
        </p:nvSpPr>
        <p:spPr>
          <a:xfrm>
            <a:off x="644636" y="2354676"/>
            <a:ext cx="5316453" cy="775745"/>
          </a:xfrm>
          <a:prstGeom prst="roundRect">
            <a:avLst/>
          </a:prstGeom>
          <a:solidFill>
            <a:srgbClr val="FFC000">
              <a:lumMod val="75000"/>
            </a:srgbClr>
          </a:solidFill>
          <a:ln w="19050">
            <a:noFill/>
          </a:ln>
        </p:spPr>
        <p:txBody>
          <a:bodyPr wrap="square">
            <a:spAutoFit/>
          </a:bodyPr>
          <a:lstStyle/>
          <a:p>
            <a:pPr marL="0" marR="0" lvl="0" indent="0" algn="ctr" defTabSz="914400" eaLnBrk="1" fontAlgn="auto" latinLnBrk="0" hangingPunct="1">
              <a:lnSpc>
                <a:spcPct val="115000"/>
              </a:lnSpc>
              <a:spcBef>
                <a:spcPts val="0"/>
              </a:spcBef>
              <a:spcAft>
                <a:spcPts val="100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Graphik" panose="020B0503030202060203" pitchFamily="34" charset="0"/>
                <a:ea typeface="Calibri" panose="020F0502020204030204" pitchFamily="34" charset="0"/>
                <a:cs typeface="Calibri" panose="020F0502020204030204" pitchFamily="34" charset="0"/>
              </a:rPr>
              <a:t>Polluted air passes through device when vehicle is moving </a:t>
            </a:r>
            <a:endParaRPr kumimoji="0" lang="en-IN" sz="1800" b="0" i="0" u="none" strike="noStrike" kern="0" cap="none" spc="0" normalizeH="0" baseline="0" noProof="0" dirty="0">
              <a:ln>
                <a:noFill/>
              </a:ln>
              <a:solidFill>
                <a:prstClr val="white"/>
              </a:solidFill>
              <a:effectLst/>
              <a:uLnTx/>
              <a:uFillTx/>
              <a:latin typeface="Graphik" panose="020B0503030202060203" pitchFamily="34" charset="0"/>
              <a:ea typeface="Calibri" panose="020F0502020204030204" pitchFamily="34" charset="0"/>
              <a:cs typeface="Calibri" panose="020F0502020204030204" pitchFamily="34" charset="0"/>
            </a:endParaRPr>
          </a:p>
        </p:txBody>
      </p:sp>
      <p:sp>
        <p:nvSpPr>
          <p:cNvPr id="8" name="Isosceles Triangle 7">
            <a:extLst>
              <a:ext uri="{FF2B5EF4-FFF2-40B4-BE49-F238E27FC236}">
                <a16:creationId xmlns:a16="http://schemas.microsoft.com/office/drawing/2014/main" id="{60A72628-496E-4379-B108-A4D97512B99D}"/>
              </a:ext>
            </a:extLst>
          </p:cNvPr>
          <p:cNvSpPr/>
          <p:nvPr/>
        </p:nvSpPr>
        <p:spPr>
          <a:xfrm rot="10800000">
            <a:off x="2997899" y="3254806"/>
            <a:ext cx="499058" cy="257023"/>
          </a:xfrm>
          <a:prstGeom prst="triangle">
            <a:avLst/>
          </a:prstGeom>
          <a:solidFill>
            <a:srgbClr val="FFC000">
              <a:lumMod val="20000"/>
              <a:lumOff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Graphik" panose="020B0503030202060203" pitchFamily="34" charset="0"/>
              <a:ea typeface="+mn-ea"/>
              <a:cs typeface="+mn-cs"/>
            </a:endParaRPr>
          </a:p>
        </p:txBody>
      </p:sp>
      <p:sp>
        <p:nvSpPr>
          <p:cNvPr id="10" name="Rectangle: Rounded Corners 9">
            <a:extLst>
              <a:ext uri="{FF2B5EF4-FFF2-40B4-BE49-F238E27FC236}">
                <a16:creationId xmlns:a16="http://schemas.microsoft.com/office/drawing/2014/main" id="{A5F1FD02-4C1E-48BA-8665-320ADA4FFFFB}"/>
              </a:ext>
            </a:extLst>
          </p:cNvPr>
          <p:cNvSpPr/>
          <p:nvPr/>
        </p:nvSpPr>
        <p:spPr>
          <a:xfrm>
            <a:off x="644637" y="3548061"/>
            <a:ext cx="5316453" cy="423308"/>
          </a:xfrm>
          <a:prstGeom prst="roundRect">
            <a:avLst/>
          </a:prstGeom>
          <a:solidFill>
            <a:srgbClr val="FFC000">
              <a:lumMod val="75000"/>
            </a:srgbClr>
          </a:solidFill>
          <a:ln w="19050">
            <a:noFill/>
          </a:ln>
        </p:spPr>
        <p:txBody>
          <a:bodyPr wrap="square">
            <a:spAutoFit/>
          </a:bodyPr>
          <a:lstStyle/>
          <a:p>
            <a:pPr marL="0" marR="0" lvl="0" indent="0" algn="ctr" defTabSz="914400" eaLnBrk="1" fontAlgn="auto" latinLnBrk="0" hangingPunct="1">
              <a:lnSpc>
                <a:spcPct val="115000"/>
              </a:lnSpc>
              <a:spcBef>
                <a:spcPts val="0"/>
              </a:spcBef>
              <a:spcAft>
                <a:spcPts val="1000"/>
              </a:spcAft>
              <a:buClrTx/>
              <a:buSzTx/>
              <a:buFontTx/>
              <a:buNone/>
              <a:tabLst/>
              <a:defRPr/>
            </a:pPr>
            <a:r>
              <a:rPr kumimoji="0" lang="en-IN" sz="1800" b="0" i="0" u="none" strike="noStrike" kern="0" cap="none" spc="0" normalizeH="0" baseline="0" noProof="0" dirty="0">
                <a:ln>
                  <a:noFill/>
                </a:ln>
                <a:solidFill>
                  <a:prstClr val="white"/>
                </a:solidFill>
                <a:effectLst/>
                <a:uLnTx/>
                <a:uFillTx/>
                <a:latin typeface="Graphik" panose="020B0503030202060203" pitchFamily="34" charset="0"/>
                <a:ea typeface="Calibri" panose="020F0502020204030204" pitchFamily="34" charset="0"/>
                <a:cs typeface="Calibri" panose="020F0502020204030204" pitchFamily="34" charset="0"/>
              </a:rPr>
              <a:t>Filtration system purifies it</a:t>
            </a:r>
          </a:p>
        </p:txBody>
      </p:sp>
      <p:sp>
        <p:nvSpPr>
          <p:cNvPr id="11" name="Isosceles Triangle 10">
            <a:extLst>
              <a:ext uri="{FF2B5EF4-FFF2-40B4-BE49-F238E27FC236}">
                <a16:creationId xmlns:a16="http://schemas.microsoft.com/office/drawing/2014/main" id="{F7A07CC6-B099-4554-BA71-523C10809761}"/>
              </a:ext>
            </a:extLst>
          </p:cNvPr>
          <p:cNvSpPr/>
          <p:nvPr/>
        </p:nvSpPr>
        <p:spPr>
          <a:xfrm rot="10800000">
            <a:off x="2997898" y="4036316"/>
            <a:ext cx="499058" cy="257023"/>
          </a:xfrm>
          <a:prstGeom prst="triangle">
            <a:avLst/>
          </a:prstGeom>
          <a:solidFill>
            <a:srgbClr val="FFC000">
              <a:lumMod val="20000"/>
              <a:lumOff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Graphik" panose="020B0503030202060203" pitchFamily="34" charset="0"/>
              <a:ea typeface="+mn-ea"/>
              <a:cs typeface="+mn-cs"/>
            </a:endParaRPr>
          </a:p>
        </p:txBody>
      </p:sp>
      <p:sp>
        <p:nvSpPr>
          <p:cNvPr id="12" name="Rectangle: Rounded Corners 11">
            <a:extLst>
              <a:ext uri="{FF2B5EF4-FFF2-40B4-BE49-F238E27FC236}">
                <a16:creationId xmlns:a16="http://schemas.microsoft.com/office/drawing/2014/main" id="{1B13C912-FD37-4FE5-BD85-8B3B81A68420}"/>
              </a:ext>
            </a:extLst>
          </p:cNvPr>
          <p:cNvSpPr/>
          <p:nvPr/>
        </p:nvSpPr>
        <p:spPr>
          <a:xfrm>
            <a:off x="644637" y="4513945"/>
            <a:ext cx="5316453" cy="423308"/>
          </a:xfrm>
          <a:prstGeom prst="roundRect">
            <a:avLst/>
          </a:prstGeom>
          <a:solidFill>
            <a:srgbClr val="FFC000">
              <a:lumMod val="75000"/>
            </a:srgbClr>
          </a:solidFill>
          <a:ln w="19050">
            <a:noFill/>
          </a:ln>
        </p:spPr>
        <p:txBody>
          <a:bodyPr wrap="square">
            <a:spAutoFit/>
          </a:bodyPr>
          <a:lstStyle/>
          <a:p>
            <a:pPr marL="0" marR="0" lvl="0" indent="0" algn="ctr" defTabSz="914400" eaLnBrk="1" fontAlgn="auto" latinLnBrk="0" hangingPunct="1">
              <a:lnSpc>
                <a:spcPct val="115000"/>
              </a:lnSpc>
              <a:spcBef>
                <a:spcPts val="0"/>
              </a:spcBef>
              <a:spcAft>
                <a:spcPts val="1000"/>
              </a:spcAft>
              <a:buClrTx/>
              <a:buSzTx/>
              <a:buFontTx/>
              <a:buNone/>
              <a:tabLst/>
              <a:defRPr/>
            </a:pPr>
            <a:r>
              <a:rPr kumimoji="0" lang="en-IN" sz="1800" b="0" i="0" u="none" strike="noStrike" kern="0" cap="none" spc="0" normalizeH="0" baseline="0" noProof="0" dirty="0">
                <a:ln>
                  <a:noFill/>
                </a:ln>
                <a:solidFill>
                  <a:prstClr val="white"/>
                </a:solidFill>
                <a:effectLst/>
                <a:uLnTx/>
                <a:uFillTx/>
                <a:latin typeface="Graphik" panose="020B0503030202060203" pitchFamily="34" charset="0"/>
                <a:ea typeface="Calibri" panose="020F0502020204030204" pitchFamily="34" charset="0"/>
                <a:cs typeface="Calibri" panose="020F0502020204030204" pitchFamily="34" charset="0"/>
              </a:rPr>
              <a:t>Deliver clean air</a:t>
            </a:r>
          </a:p>
        </p:txBody>
      </p:sp>
      <p:sp>
        <p:nvSpPr>
          <p:cNvPr id="13" name="Isosceles Triangle 12">
            <a:extLst>
              <a:ext uri="{FF2B5EF4-FFF2-40B4-BE49-F238E27FC236}">
                <a16:creationId xmlns:a16="http://schemas.microsoft.com/office/drawing/2014/main" id="{66C907CA-0454-4FA2-BACE-8E8C15D5F68E}"/>
              </a:ext>
            </a:extLst>
          </p:cNvPr>
          <p:cNvSpPr/>
          <p:nvPr/>
        </p:nvSpPr>
        <p:spPr>
          <a:xfrm rot="10800000">
            <a:off x="2997898" y="5029347"/>
            <a:ext cx="499058" cy="257023"/>
          </a:xfrm>
          <a:prstGeom prst="triangle">
            <a:avLst/>
          </a:prstGeom>
          <a:solidFill>
            <a:srgbClr val="FFC000">
              <a:lumMod val="20000"/>
              <a:lumOff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Graphik" panose="020B0503030202060203" pitchFamily="34" charset="0"/>
              <a:ea typeface="+mn-ea"/>
              <a:cs typeface="+mn-cs"/>
            </a:endParaRPr>
          </a:p>
        </p:txBody>
      </p:sp>
      <p:sp>
        <p:nvSpPr>
          <p:cNvPr id="14" name="Rectangle: Rounded Corners 13">
            <a:extLst>
              <a:ext uri="{FF2B5EF4-FFF2-40B4-BE49-F238E27FC236}">
                <a16:creationId xmlns:a16="http://schemas.microsoft.com/office/drawing/2014/main" id="{DB8C1B97-FF8E-41FC-A670-10DEB679E9A2}"/>
              </a:ext>
            </a:extLst>
          </p:cNvPr>
          <p:cNvSpPr/>
          <p:nvPr/>
        </p:nvSpPr>
        <p:spPr>
          <a:xfrm>
            <a:off x="653017" y="5414882"/>
            <a:ext cx="5316453" cy="433878"/>
          </a:xfrm>
          <a:prstGeom prst="roundRect">
            <a:avLst/>
          </a:prstGeom>
          <a:solidFill>
            <a:srgbClr val="FFC000">
              <a:lumMod val="75000"/>
            </a:srgbClr>
          </a:solidFill>
          <a:ln w="19050">
            <a:noFill/>
          </a:ln>
        </p:spPr>
        <p:txBody>
          <a:bodyPr wrap="square">
            <a:spAutoFit/>
          </a:bodyPr>
          <a:lstStyle/>
          <a:p>
            <a:pPr marL="0" marR="0" lvl="0" indent="0" algn="ctr" defTabSz="914400" eaLnBrk="1" fontAlgn="auto" latinLnBrk="0" hangingPunct="1">
              <a:lnSpc>
                <a:spcPct val="115000"/>
              </a:lnSpc>
              <a:spcBef>
                <a:spcPts val="0"/>
              </a:spcBef>
              <a:spcAft>
                <a:spcPts val="1000"/>
              </a:spcAft>
              <a:buClrTx/>
              <a:buSzTx/>
              <a:buFontTx/>
              <a:buNone/>
              <a:tabLst/>
              <a:defRPr/>
            </a:pPr>
            <a:r>
              <a:rPr kumimoji="0" lang="en-IN" sz="1800" b="0" i="0" u="none" strike="noStrike" kern="0" cap="none" spc="0" normalizeH="0" baseline="0" noProof="0" dirty="0">
                <a:ln>
                  <a:noFill/>
                </a:ln>
                <a:solidFill>
                  <a:prstClr val="white"/>
                </a:solidFill>
                <a:effectLst/>
                <a:uLnTx/>
                <a:uFillTx/>
                <a:latin typeface="Graphik" panose="020B0503030202060203" pitchFamily="34" charset="0"/>
                <a:ea typeface="Calibri" panose="020F0502020204030204" pitchFamily="34" charset="0"/>
                <a:cs typeface="Calibri" panose="020F0502020204030204" pitchFamily="34" charset="0"/>
              </a:rPr>
              <a:t>Produce Renewable Energy through Wind and Solar</a:t>
            </a:r>
          </a:p>
        </p:txBody>
      </p:sp>
    </p:spTree>
    <p:extLst>
      <p:ext uri="{BB962C8B-B14F-4D97-AF65-F5344CB8AC3E}">
        <p14:creationId xmlns:p14="http://schemas.microsoft.com/office/powerpoint/2010/main" val="1505418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itle 1">
            <a:extLst>
              <a:ext uri="{FF2B5EF4-FFF2-40B4-BE49-F238E27FC236}">
                <a16:creationId xmlns:a16="http://schemas.microsoft.com/office/drawing/2014/main" id="{A2557F9F-FDE9-4177-9AA0-DBB77827084E}"/>
              </a:ext>
            </a:extLst>
          </p:cNvPr>
          <p:cNvSpPr txBox="1">
            <a:spLocks/>
          </p:cNvSpPr>
          <p:nvPr/>
        </p:nvSpPr>
        <p:spPr>
          <a:xfrm>
            <a:off x="3083859" y="621437"/>
            <a:ext cx="5710517" cy="861133"/>
          </a:xfrm>
          <a:prstGeom prst="rect">
            <a:avLst/>
          </a:prstGeom>
        </p:spPr>
        <p:txBody>
          <a:bodyPr wrap="square" lIns="91440" tIns="45720" rIns="91440" bIns="4572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i="1" dirty="0">
                <a:solidFill>
                  <a:srgbClr val="BF9000"/>
                </a:solidFill>
                <a:latin typeface="+mn-lt"/>
              </a:rPr>
              <a:t>BUSINESS OBJECTIVES</a:t>
            </a:r>
          </a:p>
        </p:txBody>
      </p:sp>
      <p:sp>
        <p:nvSpPr>
          <p:cNvPr id="4" name="TextBox 3">
            <a:extLst>
              <a:ext uri="{FF2B5EF4-FFF2-40B4-BE49-F238E27FC236}">
                <a16:creationId xmlns:a16="http://schemas.microsoft.com/office/drawing/2014/main" id="{67A68AC9-41FE-4484-8864-E3ADC6CA85D9}"/>
              </a:ext>
            </a:extLst>
          </p:cNvPr>
          <p:cNvSpPr txBox="1"/>
          <p:nvPr/>
        </p:nvSpPr>
        <p:spPr>
          <a:xfrm>
            <a:off x="440383" y="2098997"/>
            <a:ext cx="11311234" cy="3970318"/>
          </a:xfrm>
          <a:prstGeom prst="rect">
            <a:avLst/>
          </a:prstGeom>
          <a:noFill/>
        </p:spPr>
        <p:txBody>
          <a:bodyPr wrap="square">
            <a:spAutoFit/>
          </a:bodyPr>
          <a:lstStyle/>
          <a:p>
            <a:pPr marL="342900" indent="-342900" algn="just">
              <a:buFont typeface="+mj-lt"/>
              <a:buAutoNum type="arabicPeriod"/>
            </a:pPr>
            <a:r>
              <a:rPr lang="en-US" dirty="0">
                <a:solidFill>
                  <a:prstClr val="black"/>
                </a:solidFill>
                <a:latin typeface="Helvetica Neue"/>
              </a:rPr>
              <a:t>Find how many devices would be required within the Delhi/NCR region to bring down the average PM concentration level by 25% in the next 5 years.</a:t>
            </a:r>
          </a:p>
          <a:p>
            <a:pPr marL="342900" indent="-342900" algn="just">
              <a:buFont typeface="+mj-lt"/>
              <a:buAutoNum type="arabicPeriod"/>
            </a:pPr>
            <a:endParaRPr lang="en-US" dirty="0">
              <a:solidFill>
                <a:prstClr val="black"/>
              </a:solidFill>
              <a:latin typeface="Helvetica Neue"/>
            </a:endParaRPr>
          </a:p>
          <a:p>
            <a:pPr marL="342900" indent="-342900" algn="just">
              <a:buFont typeface="+mj-lt"/>
              <a:buAutoNum type="arabicPeriod"/>
            </a:pPr>
            <a:r>
              <a:rPr lang="en-US" dirty="0">
                <a:solidFill>
                  <a:prstClr val="black"/>
                </a:solidFill>
                <a:latin typeface="Helvetica Neue"/>
              </a:rPr>
              <a:t>Find which areas in the Delhi/NCR region are the most polluted, thus specifically targeting those DTC bus routes for pilot project.</a:t>
            </a:r>
          </a:p>
          <a:p>
            <a:pPr marL="342900" indent="-342900" algn="just">
              <a:buFont typeface="+mj-lt"/>
              <a:buAutoNum type="arabicPeriod"/>
            </a:pPr>
            <a:endParaRPr lang="en-US" dirty="0">
              <a:solidFill>
                <a:prstClr val="black"/>
              </a:solidFill>
              <a:latin typeface="Helvetica Neue"/>
            </a:endParaRPr>
          </a:p>
          <a:p>
            <a:pPr marL="342900" indent="-342900" algn="just">
              <a:buFont typeface="+mj-lt"/>
              <a:buAutoNum type="arabicPeriod"/>
            </a:pPr>
            <a:r>
              <a:rPr lang="en-US" dirty="0">
                <a:solidFill>
                  <a:prstClr val="black"/>
                </a:solidFill>
                <a:latin typeface="Helvetica Neue"/>
              </a:rPr>
              <a:t>Form a mathematical/statistical relation between the Area of the city, average AQI levels, and the no. of devices needed.</a:t>
            </a:r>
          </a:p>
          <a:p>
            <a:pPr marL="342900" indent="-342900" algn="just">
              <a:buFont typeface="+mj-lt"/>
              <a:buAutoNum type="arabicPeriod"/>
            </a:pPr>
            <a:endParaRPr lang="en-US" dirty="0">
              <a:solidFill>
                <a:prstClr val="black"/>
              </a:solidFill>
              <a:latin typeface="Helvetica Neue"/>
            </a:endParaRPr>
          </a:p>
          <a:p>
            <a:pPr marL="342900" indent="-342900" algn="just">
              <a:buFont typeface="+mj-lt"/>
              <a:buAutoNum type="arabicPeriod"/>
            </a:pPr>
            <a:r>
              <a:rPr lang="en-US" dirty="0">
                <a:solidFill>
                  <a:prstClr val="black"/>
                </a:solidFill>
                <a:latin typeface="Helvetica Neue"/>
              </a:rPr>
              <a:t>Calculate approximately how much Carbon content will be collected on the Electrostatic Precipitator.</a:t>
            </a:r>
          </a:p>
          <a:p>
            <a:pPr marL="342900" indent="-342900" algn="just">
              <a:buFont typeface="+mj-lt"/>
              <a:buAutoNum type="arabicPeriod"/>
            </a:pPr>
            <a:endParaRPr lang="en-US" dirty="0">
              <a:solidFill>
                <a:prstClr val="black"/>
              </a:solidFill>
              <a:latin typeface="Helvetica Neue"/>
            </a:endParaRPr>
          </a:p>
          <a:p>
            <a:pPr marL="342900" indent="-342900" algn="just">
              <a:buFont typeface="+mj-lt"/>
              <a:buAutoNum type="arabicPeriod"/>
            </a:pPr>
            <a:r>
              <a:rPr lang="en-US" dirty="0">
                <a:solidFill>
                  <a:prstClr val="black"/>
                </a:solidFill>
                <a:latin typeface="Helvetica Neue"/>
              </a:rPr>
              <a:t>Calculate approximately how much Particulate Matter and dusts will be collected on the Air Filters.</a:t>
            </a:r>
          </a:p>
          <a:p>
            <a:pPr marL="342900" indent="-342900" algn="just">
              <a:buFont typeface="+mj-lt"/>
              <a:buAutoNum type="arabicPeriod"/>
            </a:pPr>
            <a:endParaRPr lang="en-US" dirty="0">
              <a:solidFill>
                <a:prstClr val="black"/>
              </a:solidFill>
              <a:latin typeface="Helvetica Neue"/>
            </a:endParaRPr>
          </a:p>
          <a:p>
            <a:pPr marL="342900" indent="-342900" algn="just">
              <a:buFont typeface="+mj-lt"/>
              <a:buAutoNum type="arabicPeriod"/>
            </a:pPr>
            <a:r>
              <a:rPr lang="en-US" dirty="0">
                <a:solidFill>
                  <a:prstClr val="black"/>
                </a:solidFill>
                <a:latin typeface="Helvetica Neue"/>
              </a:rPr>
              <a:t>Find which other Indian states would be the best market for expansion.</a:t>
            </a:r>
          </a:p>
        </p:txBody>
      </p:sp>
    </p:spTree>
    <p:extLst>
      <p:ext uri="{BB962C8B-B14F-4D97-AF65-F5344CB8AC3E}">
        <p14:creationId xmlns:p14="http://schemas.microsoft.com/office/powerpoint/2010/main" val="1582127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extBox 2">
            <a:extLst>
              <a:ext uri="{FF2B5EF4-FFF2-40B4-BE49-F238E27FC236}">
                <a16:creationId xmlns:a16="http://schemas.microsoft.com/office/drawing/2014/main" id="{E58D7ECB-E235-4A00-A0E1-E0ED4849CD90}"/>
              </a:ext>
            </a:extLst>
          </p:cNvPr>
          <p:cNvSpPr txBox="1"/>
          <p:nvPr/>
        </p:nvSpPr>
        <p:spPr>
          <a:xfrm>
            <a:off x="2581835" y="3013501"/>
            <a:ext cx="6651072" cy="830997"/>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4800" b="1" i="1" u="none" strike="noStrike" kern="0" cap="none" spc="0" normalizeH="0" baseline="0" noProof="0" dirty="0">
                <a:ln>
                  <a:noFill/>
                </a:ln>
                <a:solidFill>
                  <a:srgbClr val="4472C4"/>
                </a:solidFill>
                <a:effectLst/>
                <a:uLnTx/>
                <a:uFillTx/>
              </a:rPr>
              <a:t>DATASET PREPARATION</a:t>
            </a:r>
          </a:p>
        </p:txBody>
      </p:sp>
    </p:spTree>
    <p:extLst>
      <p:ext uri="{BB962C8B-B14F-4D97-AF65-F5344CB8AC3E}">
        <p14:creationId xmlns:p14="http://schemas.microsoft.com/office/powerpoint/2010/main" val="1053908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33ADCB1-6996-426C-BA03-0FD5AACF7021}"/>
              </a:ext>
            </a:extLst>
          </p:cNvPr>
          <p:cNvSpPr txBox="1"/>
          <p:nvPr/>
        </p:nvSpPr>
        <p:spPr>
          <a:xfrm>
            <a:off x="295845" y="4131666"/>
            <a:ext cx="138908" cy="277719"/>
          </a:xfrm>
          <a:prstGeom prst="rect">
            <a:avLst/>
          </a:prstGeom>
          <a:noFill/>
        </p:spPr>
        <p:txBody>
          <a:bodyPr wrap="none" rtlCol="0">
            <a:spAutoFit/>
          </a:bodyPr>
          <a:lstStyle/>
          <a:p>
            <a:endParaRPr lang="en-US" spc="-42" dirty="0">
              <a:solidFill>
                <a:schemeClr val="bg1"/>
              </a:solidFill>
              <a:latin typeface="Montserrat"/>
              <a:cs typeface="Montserrat"/>
            </a:endParaRPr>
          </a:p>
        </p:txBody>
      </p:sp>
      <p:sp>
        <p:nvSpPr>
          <p:cNvPr id="3" name="Title 1">
            <a:extLst>
              <a:ext uri="{FF2B5EF4-FFF2-40B4-BE49-F238E27FC236}">
                <a16:creationId xmlns:a16="http://schemas.microsoft.com/office/drawing/2014/main" id="{4F6EEB8C-4ACF-427B-891A-DA7414E11E27}"/>
              </a:ext>
            </a:extLst>
          </p:cNvPr>
          <p:cNvSpPr txBox="1">
            <a:spLocks/>
          </p:cNvSpPr>
          <p:nvPr/>
        </p:nvSpPr>
        <p:spPr>
          <a:xfrm>
            <a:off x="3720353" y="129729"/>
            <a:ext cx="4760259" cy="696695"/>
          </a:xfrm>
          <a:prstGeom prst="rect">
            <a:avLst/>
          </a:prstGeom>
        </p:spPr>
        <p:txBody>
          <a:bodyPr wrap="square" lIns="91440" tIns="45720" rIns="91440" bIns="4572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i="1" dirty="0">
                <a:solidFill>
                  <a:srgbClr val="5B9BD5">
                    <a:lumMod val="75000"/>
                  </a:srgbClr>
                </a:solidFill>
                <a:latin typeface="+mn-lt"/>
              </a:rPr>
              <a:t>DATA COLLECTION</a:t>
            </a:r>
          </a:p>
        </p:txBody>
      </p:sp>
      <p:sp>
        <p:nvSpPr>
          <p:cNvPr id="4" name="TextBox 3">
            <a:extLst>
              <a:ext uri="{FF2B5EF4-FFF2-40B4-BE49-F238E27FC236}">
                <a16:creationId xmlns:a16="http://schemas.microsoft.com/office/drawing/2014/main" id="{39CC25D5-837D-40CE-B8A3-DEEFEB115C4D}"/>
              </a:ext>
            </a:extLst>
          </p:cNvPr>
          <p:cNvSpPr txBox="1"/>
          <p:nvPr/>
        </p:nvSpPr>
        <p:spPr>
          <a:xfrm>
            <a:off x="2065910" y="1189817"/>
            <a:ext cx="8227316" cy="120032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Manually downloaded data for all 40 monitoring stations from Jan 2016 – Apr 2021</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Considering 5 parameters for study – PM10, PM 2.5, NOx, SO2 &amp; CO.</a:t>
            </a:r>
            <a:endParaRPr kumimoji="0" lang="en-IN" sz="1800" b="0" i="0" u="none" strike="noStrike" kern="0" cap="none" spc="0" normalizeH="0" baseline="0" noProof="0" dirty="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pic>
        <p:nvPicPr>
          <p:cNvPr id="5" name="Picture 4">
            <a:extLst>
              <a:ext uri="{FF2B5EF4-FFF2-40B4-BE49-F238E27FC236}">
                <a16:creationId xmlns:a16="http://schemas.microsoft.com/office/drawing/2014/main" id="{E913DACA-12A2-45C5-BF80-88F63B34FA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1086" y="2753540"/>
            <a:ext cx="8149827" cy="3754512"/>
          </a:xfrm>
          <a:prstGeom prst="rect">
            <a:avLst/>
          </a:prstGeom>
        </p:spPr>
      </p:pic>
    </p:spTree>
    <p:extLst>
      <p:ext uri="{BB962C8B-B14F-4D97-AF65-F5344CB8AC3E}">
        <p14:creationId xmlns:p14="http://schemas.microsoft.com/office/powerpoint/2010/main" val="3046790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J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11519</TotalTime>
  <Words>1385</Words>
  <Application>Microsoft Office PowerPoint</Application>
  <PresentationFormat>Widescreen</PresentationFormat>
  <Paragraphs>170</Paragraphs>
  <Slides>31</Slides>
  <Notes>4</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Graphik</vt:lpstr>
      <vt:lpstr>Calibri Light</vt:lpstr>
      <vt:lpstr>Helvetica Neue</vt:lpstr>
      <vt:lpstr>Montserrat</vt:lpstr>
      <vt:lpstr>Symbol</vt:lpstr>
      <vt:lpstr>Calibri</vt:lpstr>
      <vt:lpstr>Arial</vt:lpstr>
      <vt:lpstr>MJ theme</vt:lpstr>
      <vt:lpstr>WIND PANEL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PirateCapptain Presentations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PirateCapptain Presentations</dc:creator>
  <cp:lastModifiedBy>DrAnshika Sharma</cp:lastModifiedBy>
  <cp:revision>619</cp:revision>
  <dcterms:created xsi:type="dcterms:W3CDTF">2019-10-18T08:33:17Z</dcterms:created>
  <dcterms:modified xsi:type="dcterms:W3CDTF">2021-06-30T16:03:59Z</dcterms:modified>
  <cp:category>Sloop Plus</cp:category>
</cp:coreProperties>
</file>

<file path=docProps/thumbnail.jpeg>
</file>